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4" r:id="rId2"/>
    <p:sldId id="303" r:id="rId3"/>
    <p:sldId id="282" r:id="rId4"/>
    <p:sldId id="309" r:id="rId5"/>
    <p:sldId id="283" r:id="rId6"/>
    <p:sldId id="277" r:id="rId7"/>
    <p:sldId id="284" r:id="rId8"/>
    <p:sldId id="307" r:id="rId9"/>
    <p:sldId id="297" r:id="rId10"/>
    <p:sldId id="298" r:id="rId11"/>
    <p:sldId id="285" r:id="rId12"/>
    <p:sldId id="279" r:id="rId13"/>
    <p:sldId id="299" r:id="rId14"/>
    <p:sldId id="286" r:id="rId15"/>
    <p:sldId id="280" r:id="rId16"/>
    <p:sldId id="287" r:id="rId17"/>
    <p:sldId id="281" r:id="rId18"/>
    <p:sldId id="308" r:id="rId19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436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pos="2593" userDrawn="1">
          <p15:clr>
            <a:srgbClr val="A4A3A4"/>
          </p15:clr>
        </p15:guide>
        <p15:guide id="9" orient="horz" pos="3725" userDrawn="1">
          <p15:clr>
            <a:srgbClr val="A4A3A4"/>
          </p15:clr>
        </p15:guide>
        <p15:guide id="10" orient="horz" pos="777" userDrawn="1">
          <p15:clr>
            <a:srgbClr val="A4A3A4"/>
          </p15:clr>
        </p15:guide>
        <p15:guide id="11" pos="846" userDrawn="1">
          <p15:clr>
            <a:srgbClr val="A4A3A4"/>
          </p15:clr>
        </p15:guide>
        <p15:guide id="12" pos="4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2E"/>
    <a:srgbClr val="4FAF4F"/>
    <a:srgbClr val="E1002B"/>
    <a:srgbClr val="FFE5EA"/>
    <a:srgbClr val="EDF7ED"/>
    <a:srgbClr val="204B82"/>
    <a:srgbClr val="C5D9F1"/>
    <a:srgbClr val="699CDA"/>
    <a:srgbClr val="2962A7"/>
    <a:srgbClr val="0F2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227" autoAdjust="0"/>
    <p:restoredTop sz="96366" autoAdjust="0"/>
  </p:normalViewPr>
  <p:slideViewPr>
    <p:cSldViewPr snapToGrid="0" snapToObjects="1">
      <p:cViewPr varScale="1">
        <p:scale>
          <a:sx n="117" d="100"/>
          <a:sy n="117" d="100"/>
        </p:scale>
        <p:origin x="-108" y="-102"/>
      </p:cViewPr>
      <p:guideLst>
        <p:guide orient="horz" pos="142"/>
        <p:guide orient="horz" pos="3929"/>
        <p:guide orient="horz" pos="3725"/>
        <p:guide orient="horz" pos="777"/>
        <p:guide pos="1436"/>
        <p:guide pos="234"/>
        <p:guide pos="2593"/>
        <p:guide pos="846"/>
        <p:guide pos="48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344493770651777E-2"/>
          <c:y val="8.1328205063584527E-2"/>
          <c:w val="0.969311012458698"/>
          <c:h val="0.67532053579525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родившихся</c:v>
                </c:pt>
              </c:strCache>
            </c:strRef>
          </c:tx>
          <c:spPr>
            <a:solidFill>
              <a:srgbClr val="E1002B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rgbClr val="E1002B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Лист1!$A$2:$A$19</c:f>
              <c:strCache>
                <c:ptCount val="1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</c:strCache>
            </c:strRef>
          </c:cat>
          <c:val>
            <c:numRef>
              <c:f>Лист1!$B$2:$B$19</c:f>
              <c:numCache>
                <c:formatCode>0</c:formatCode>
                <c:ptCount val="18"/>
                <c:pt idx="0">
                  <c:v>2593</c:v>
                </c:pt>
                <c:pt idx="1">
                  <c:v>2163</c:v>
                </c:pt>
                <c:pt idx="2">
                  <c:v>2153</c:v>
                </c:pt>
                <c:pt idx="3">
                  <c:v>2073</c:v>
                </c:pt>
                <c:pt idx="4">
                  <c:v>2320</c:v>
                </c:pt>
                <c:pt idx="5">
                  <c:v>2297</c:v>
                </c:pt>
                <c:pt idx="6">
                  <c:v>2379</c:v>
                </c:pt>
                <c:pt idx="7">
                  <c:v>2858</c:v>
                </c:pt>
                <c:pt idx="8">
                  <c:v>2857</c:v>
                </c:pt>
                <c:pt idx="9">
                  <c:v>2491</c:v>
                </c:pt>
                <c:pt idx="10">
                  <c:v>2426</c:v>
                </c:pt>
                <c:pt idx="11">
                  <c:v>2931</c:v>
                </c:pt>
                <c:pt idx="12">
                  <c:v>2251</c:v>
                </c:pt>
                <c:pt idx="13">
                  <c:v>1918</c:v>
                </c:pt>
                <c:pt idx="14">
                  <c:v>2771</c:v>
                </c:pt>
                <c:pt idx="15">
                  <c:v>2008</c:v>
                </c:pt>
                <c:pt idx="16">
                  <c:v>1978</c:v>
                </c:pt>
                <c:pt idx="17">
                  <c:v>2550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30-4970-8F04-A14FD0426A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умерших</c:v>
                </c:pt>
              </c:strCache>
            </c:strRef>
          </c:tx>
          <c:spPr>
            <a:solidFill>
              <a:srgbClr val="334286"/>
            </a:solidFill>
            <a:ln>
              <a:noFill/>
            </a:ln>
            <a:effectLst/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100" b="1">
                    <a:solidFill>
                      <a:srgbClr val="204B82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Лист1!$A$2:$A$19</c:f>
              <c:strCache>
                <c:ptCount val="1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</c:strCache>
            </c:strRef>
          </c:cat>
          <c:val>
            <c:numRef>
              <c:f>Лист1!$C$2:$C$19</c:f>
              <c:numCache>
                <c:formatCode>0</c:formatCode>
                <c:ptCount val="18"/>
                <c:pt idx="0">
                  <c:v>-526</c:v>
                </c:pt>
                <c:pt idx="1">
                  <c:v>-559</c:v>
                </c:pt>
                <c:pt idx="2">
                  <c:v>-508</c:v>
                </c:pt>
                <c:pt idx="3">
                  <c:v>-507</c:v>
                </c:pt>
                <c:pt idx="4">
                  <c:v>-775</c:v>
                </c:pt>
                <c:pt idx="5">
                  <c:v>-542</c:v>
                </c:pt>
                <c:pt idx="6">
                  <c:v>-1004</c:v>
                </c:pt>
                <c:pt idx="7">
                  <c:v>-1080</c:v>
                </c:pt>
                <c:pt idx="8">
                  <c:v>-828</c:v>
                </c:pt>
                <c:pt idx="9">
                  <c:v>-730</c:v>
                </c:pt>
                <c:pt idx="10">
                  <c:v>-747</c:v>
                </c:pt>
                <c:pt idx="11">
                  <c:v>-1239</c:v>
                </c:pt>
                <c:pt idx="12">
                  <c:v>-787</c:v>
                </c:pt>
                <c:pt idx="13">
                  <c:v>-594</c:v>
                </c:pt>
                <c:pt idx="14">
                  <c:v>-602</c:v>
                </c:pt>
                <c:pt idx="15">
                  <c:v>-658</c:v>
                </c:pt>
                <c:pt idx="16">
                  <c:v>-445</c:v>
                </c:pt>
                <c:pt idx="17">
                  <c:v>-593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30-4970-8F04-A14FD0426A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120062336"/>
        <c:axId val="12006310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57150">
                <a:solidFill>
                  <a:schemeClr val="accent4"/>
                </a:solidFill>
                <a:round/>
              </a:ln>
              <a:effectLst/>
            </c:spPr>
          </c:marker>
          <c:dLbls>
            <c:txPr>
              <a:bodyPr/>
              <a:lstStyle/>
              <a:p>
                <a:pPr>
                  <a:defRPr sz="11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Лист1!$A$2:$A$19</c:f>
              <c:strCache>
                <c:ptCount val="1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</c:strCache>
            </c:strRef>
          </c:cat>
          <c:val>
            <c:numRef>
              <c:f>Лист1!$D$2:$D$19</c:f>
              <c:numCache>
                <c:formatCode>0</c:formatCode>
                <c:ptCount val="18"/>
                <c:pt idx="0">
                  <c:v>2067</c:v>
                </c:pt>
                <c:pt idx="1">
                  <c:v>1604</c:v>
                </c:pt>
                <c:pt idx="2">
                  <c:v>1645</c:v>
                </c:pt>
                <c:pt idx="3">
                  <c:v>1566</c:v>
                </c:pt>
                <c:pt idx="4">
                  <c:v>1545</c:v>
                </c:pt>
                <c:pt idx="5">
                  <c:v>1755</c:v>
                </c:pt>
                <c:pt idx="6">
                  <c:v>1375</c:v>
                </c:pt>
                <c:pt idx="7">
                  <c:v>1778</c:v>
                </c:pt>
                <c:pt idx="8">
                  <c:v>2029</c:v>
                </c:pt>
                <c:pt idx="9">
                  <c:v>1761</c:v>
                </c:pt>
                <c:pt idx="10">
                  <c:v>1679</c:v>
                </c:pt>
                <c:pt idx="11">
                  <c:v>1692</c:v>
                </c:pt>
                <c:pt idx="12">
                  <c:v>1464</c:v>
                </c:pt>
                <c:pt idx="13">
                  <c:v>1324</c:v>
                </c:pt>
                <c:pt idx="14">
                  <c:v>2169</c:v>
                </c:pt>
                <c:pt idx="15">
                  <c:v>1350</c:v>
                </c:pt>
                <c:pt idx="16">
                  <c:v>1533</c:v>
                </c:pt>
                <c:pt idx="17">
                  <c:v>1957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E30-4970-8F04-A14FD0426A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0062336"/>
        <c:axId val="120063104"/>
      </c:lineChart>
      <c:catAx>
        <c:axId val="12006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cap="all" spc="-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0063104"/>
        <c:crosses val="autoZero"/>
        <c:auto val="1"/>
        <c:lblAlgn val="ctr"/>
        <c:lblOffset val="100"/>
        <c:noMultiLvlLbl val="0"/>
      </c:catAx>
      <c:valAx>
        <c:axId val="12006310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2006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54190941755691E-2"/>
          <c:y val="5.1562288548300104E-2"/>
          <c:w val="0.95022911774371599"/>
          <c:h val="0.6248288324732224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Столбец12</c:v>
                </c:pt>
              </c:strCache>
            </c:strRef>
          </c:tx>
          <c:spPr>
            <a:ln w="762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layout>
                <c:manualLayout>
                  <c:x val="0"/>
                  <c:y val="-5.4465192786769055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7588028024064E-3"/>
                  <c:y val="-4.2361816611931523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.0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4FAF4F"/>
                    </a:solidFill>
                    <a:latin typeface="+mn-lt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 formatCode="#,##0.####">
                  <c:v>6.1</c:v>
                </c:pt>
                <c:pt idx="1">
                  <c:v>6</c:v>
                </c:pt>
                <c:pt idx="2" formatCode="#,##0.####">
                  <c:v>5.9</c:v>
                </c:pt>
                <c:pt idx="3" formatCode="#,##0.####">
                  <c:v>5.8</c:v>
                </c:pt>
                <c:pt idx="4" formatCode="#,##0.####">
                  <c:v>5.5</c:v>
                </c:pt>
                <c:pt idx="5" formatCode="#,##0.####">
                  <c:v>5.5</c:v>
                </c:pt>
                <c:pt idx="6" formatCode="#,##0.####">
                  <c:v>5.6</c:v>
                </c:pt>
                <c:pt idx="7" formatCode="#,##0.####">
                  <c:v>5.5</c:v>
                </c:pt>
                <c:pt idx="8" formatCode="#,##0.####">
                  <c:v>5.2</c:v>
                </c:pt>
                <c:pt idx="9" formatCode="#,##0.####">
                  <c:v>5.0999999999999996</c:v>
                </c:pt>
                <c:pt idx="10">
                  <c:v>5</c:v>
                </c:pt>
                <c:pt idx="11" formatCode="#,##0.####">
                  <c:v>5.2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F8EE-4F7F-8CF2-5627EF4018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76200" cap="flat">
              <a:solidFill>
                <a:srgbClr val="FFD243"/>
              </a:solidFill>
              <a:miter lim="800000"/>
            </a:ln>
            <a:effectLst/>
          </c:spPr>
          <c:marker>
            <c:symbol val="none"/>
          </c:marker>
          <c:dLbls>
            <c:txPr>
              <a:bodyPr/>
              <a:lstStyle/>
              <a:p>
                <a:pPr>
                  <a:defRPr sz="1800" b="1">
                    <a:solidFill>
                      <a:srgbClr val="FFC000"/>
                    </a:solidFill>
                    <a:latin typeface="+mj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#,##0.####</c:formatCode>
                <c:ptCount val="12"/>
                <c:pt idx="0">
                  <c:v>5.0999999999999996</c:v>
                </c:pt>
                <c:pt idx="1">
                  <c:v>5.3</c:v>
                </c:pt>
                <c:pt idx="2">
                  <c:v>6.6</c:v>
                </c:pt>
                <c:pt idx="3">
                  <c:v>6.5</c:v>
                </c:pt>
                <c:pt idx="4">
                  <c:v>6.4</c:v>
                </c:pt>
                <c:pt idx="5">
                  <c:v>6.2</c:v>
                </c:pt>
                <c:pt idx="6">
                  <c:v>6.1</c:v>
                </c:pt>
                <c:pt idx="7">
                  <c:v>6.2</c:v>
                </c:pt>
                <c:pt idx="8">
                  <c:v>6.2</c:v>
                </c:pt>
                <c:pt idx="9">
                  <c:v>6.1</c:v>
                </c:pt>
                <c:pt idx="10">
                  <c:v>5.9</c:v>
                </c:pt>
                <c:pt idx="11" formatCode="#,##0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F8EE-4F7F-8CF2-5627EF4018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4348864436430745E-2"/>
                  <c:y val="-1.8155064262256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3112764084070566E-3"/>
                  <c:y val="6.65685689616065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434886443643075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#,##0.####</c:formatCode>
                <c:ptCount val="12"/>
                <c:pt idx="0">
                  <c:v>6.9</c:v>
                </c:pt>
                <c:pt idx="1">
                  <c:v>5.9</c:v>
                </c:pt>
                <c:pt idx="2">
                  <c:v>5.3</c:v>
                </c:pt>
                <c:pt idx="3">
                  <c:v>4.9000000000000004</c:v>
                </c:pt>
                <c:pt idx="4">
                  <c:v>5.7</c:v>
                </c:pt>
                <c:pt idx="5">
                  <c:v>5.9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F8EE-4F7F-8CF2-5627EF4018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1644032"/>
        <c:axId val="131674496"/>
      </c:lineChart>
      <c:catAx>
        <c:axId val="1316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1674496"/>
        <c:crosses val="autoZero"/>
        <c:auto val="1"/>
        <c:lblAlgn val="ctr"/>
        <c:lblOffset val="100"/>
        <c:noMultiLvlLbl val="0"/>
      </c:catAx>
      <c:valAx>
        <c:axId val="131674496"/>
        <c:scaling>
          <c:orientation val="minMax"/>
          <c:max val="7.5"/>
          <c:min val="4.5"/>
        </c:scaling>
        <c:delete val="1"/>
        <c:axPos val="l"/>
        <c:numFmt formatCode="0" sourceLinked="0"/>
        <c:majorTickMark val="out"/>
        <c:minorTickMark val="none"/>
        <c:tickLblPos val="nextTo"/>
        <c:crossAx val="131644032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54194932888591E-2"/>
          <c:y val="8.787241707281275E-2"/>
          <c:w val="0.95022911774371599"/>
          <c:h val="0.588518565816632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Столбец12</c:v>
                </c:pt>
              </c:strCache>
            </c:strRef>
          </c:tx>
          <c:spPr>
            <a:ln w="76200">
              <a:solidFill>
                <a:srgbClr val="4FAF4F"/>
              </a:solidFill>
              <a:miter lim="800000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1800" b="1">
                    <a:solidFill>
                      <a:srgbClr val="4FAF4F"/>
                    </a:solidFill>
                    <a:latin typeface="+mn-lt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14</c:v>
                </c:pt>
                <c:pt idx="1">
                  <c:v>6</c:v>
                </c:pt>
                <c:pt idx="2">
                  <c:v>12</c:v>
                </c:pt>
                <c:pt idx="3">
                  <c:v>14</c:v>
                </c:pt>
                <c:pt idx="4">
                  <c:v>15</c:v>
                </c:pt>
                <c:pt idx="5">
                  <c:v>7</c:v>
                </c:pt>
                <c:pt idx="6">
                  <c:v>20</c:v>
                </c:pt>
                <c:pt idx="7">
                  <c:v>16</c:v>
                </c:pt>
                <c:pt idx="8">
                  <c:v>11</c:v>
                </c:pt>
                <c:pt idx="9">
                  <c:v>17</c:v>
                </c:pt>
                <c:pt idx="10">
                  <c:v>22</c:v>
                </c:pt>
                <c:pt idx="11">
                  <c:v>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23F6-4B58-9556-551A85795B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76200" cap="flat">
              <a:solidFill>
                <a:srgbClr val="FFD243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8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txPr>
              <a:bodyPr/>
              <a:lstStyle/>
              <a:p>
                <a:pPr>
                  <a:defRPr sz="1800">
                    <a:solidFill>
                      <a:srgbClr val="FFC000"/>
                    </a:solidFill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6</c:v>
                </c:pt>
                <c:pt idx="1">
                  <c:v>23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11</c:v>
                </c:pt>
                <c:pt idx="6">
                  <c:v>20</c:v>
                </c:pt>
                <c:pt idx="7">
                  <c:v>20</c:v>
                </c:pt>
                <c:pt idx="8">
                  <c:v>11</c:v>
                </c:pt>
                <c:pt idx="9">
                  <c:v>14</c:v>
                </c:pt>
                <c:pt idx="10">
                  <c:v>17</c:v>
                </c:pt>
                <c:pt idx="11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23F6-4B58-9556-551A85795B5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#,##0</c:formatCode>
                <c:ptCount val="12"/>
                <c:pt idx="0">
                  <c:v>11</c:v>
                </c:pt>
                <c:pt idx="1">
                  <c:v>15</c:v>
                </c:pt>
                <c:pt idx="2">
                  <c:v>10</c:v>
                </c:pt>
                <c:pt idx="3">
                  <c:v>25</c:v>
                </c:pt>
                <c:pt idx="4">
                  <c:v>12</c:v>
                </c:pt>
                <c:pt idx="5">
                  <c:v>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23F6-4B58-9556-551A85795B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1811200"/>
        <c:axId val="131836160"/>
      </c:lineChart>
      <c:catAx>
        <c:axId val="13181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1836160"/>
        <c:crosses val="autoZero"/>
        <c:auto val="1"/>
        <c:lblAlgn val="ctr"/>
        <c:lblOffset val="100"/>
        <c:noMultiLvlLbl val="0"/>
      </c:catAx>
      <c:valAx>
        <c:axId val="131836160"/>
        <c:scaling>
          <c:orientation val="minMax"/>
          <c:max val="40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131811200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58026640289476E-2"/>
          <c:y val="3.300732398732259E-2"/>
          <c:w val="0.88368394671942108"/>
          <c:h val="0.933985352025354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00-4F9C-974F-F6DB8AAB48EF}"/>
              </c:ext>
            </c:extLst>
          </c:dPt>
          <c:dPt>
            <c:idx val="1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00-4F9C-974F-F6DB8AAB48E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00-4F9C-974F-F6DB8AAB48EF}"/>
              </c:ext>
            </c:extLst>
          </c:dPt>
          <c:dPt>
            <c:idx val="3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00-4F9C-974F-F6DB8AAB48EF}"/>
              </c:ext>
            </c:extLst>
          </c:dPt>
          <c:dPt>
            <c:idx val="4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100-4F9C-974F-F6DB8AAB48EF}"/>
              </c:ext>
            </c:extLst>
          </c:dPt>
          <c:dPt>
            <c:idx val="5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100-4F9C-974F-F6DB8AAB48EF}"/>
              </c:ext>
            </c:extLst>
          </c:dPt>
          <c:dPt>
            <c:idx val="6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100-4F9C-974F-F6DB8AAB48EF}"/>
              </c:ext>
            </c:extLst>
          </c:dPt>
          <c:dPt>
            <c:idx val="7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100-4F9C-974F-F6DB8AAB48EF}"/>
              </c:ext>
            </c:extLst>
          </c:dPt>
          <c:dLbls>
            <c:dLbl>
              <c:idx val="0"/>
              <c:layout>
                <c:manualLayout>
                  <c:x val="-0.17340937588985544"/>
                  <c:y val="1.5012780001105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46212526164869"/>
                  <c:y val="3.00184718152421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00-4F9C-974F-F6DB8AAB48EF}"/>
                </c:ext>
              </c:extLst>
            </c:dLbl>
            <c:dLbl>
              <c:idx val="2"/>
              <c:layout>
                <c:manualLayout>
                  <c:x val="-0.1546212526164869"/>
                  <c:y val="2.362728989786868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00-4F9C-974F-F6DB8AAB48EF}"/>
                </c:ext>
              </c:extLst>
            </c:dLbl>
            <c:dLbl>
              <c:idx val="3"/>
              <c:layout>
                <c:manualLayout>
                  <c:x val="-0.17576941778694796"/>
                  <c:y val="3.00172904507472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576962594022835"/>
                      <c:h val="5.7312717105260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100-4F9C-974F-F6DB8AAB48EF}"/>
                </c:ext>
              </c:extLst>
            </c:dLbl>
            <c:dLbl>
              <c:idx val="4"/>
              <c:layout>
                <c:manualLayout>
                  <c:x val="-0.15990834594742279"/>
                  <c:y val="7.088186969360615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00-4F9C-974F-F6DB8AAB48EF}"/>
                </c:ext>
              </c:extLst>
            </c:dLbl>
            <c:dLbl>
              <c:idx val="5"/>
              <c:layout>
                <c:manualLayout>
                  <c:x val="-0.16053238948309737"/>
                  <c:y val="1.6539102928508103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00-4F9C-974F-F6DB8AAB48EF}"/>
                </c:ext>
              </c:extLst>
            </c:dLbl>
            <c:dLbl>
              <c:idx val="6"/>
              <c:layout>
                <c:manualLayout>
                  <c:x val="-0.1504706761984219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100-4F9C-974F-F6DB8AAB48EF}"/>
                </c:ext>
              </c:extLst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Республика Дагестан</c:v>
                </c:pt>
                <c:pt idx="1">
                  <c:v>Чеченская Республика</c:v>
                </c:pt>
                <c:pt idx="2">
                  <c:v>   Северо-Кавказский федеральный округ</c:v>
                </c:pt>
                <c:pt idx="3">
                  <c:v>Республика Ингушетия</c:v>
                </c:pt>
                <c:pt idx="4">
                  <c:v>Карачаево-Черкесская Республика</c:v>
                </c:pt>
                <c:pt idx="5">
                  <c:v>Ставропольский край</c:v>
                </c:pt>
                <c:pt idx="6">
                  <c:v>Кабардино-Балкарская Республика</c:v>
                </c:pt>
                <c:pt idx="7">
                  <c:v>Республика Северная Осетия- Алания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6.7</c:v>
                </c:pt>
                <c:pt idx="1">
                  <c:v>5.8</c:v>
                </c:pt>
                <c:pt idx="2">
                  <c:v>5.5</c:v>
                </c:pt>
                <c:pt idx="3">
                  <c:v>5.2</c:v>
                </c:pt>
                <c:pt idx="4">
                  <c:v>5.2</c:v>
                </c:pt>
                <c:pt idx="5">
                  <c:v>4.5999999999999996</c:v>
                </c:pt>
                <c:pt idx="6">
                  <c:v>3.4</c:v>
                </c:pt>
                <c:pt idx="7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8100-4F9C-974F-F6DB8AAB4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48287232"/>
        <c:axId val="248288768"/>
      </c:barChart>
      <c:catAx>
        <c:axId val="248287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248288768"/>
        <c:crosses val="autoZero"/>
        <c:auto val="1"/>
        <c:lblAlgn val="ctr"/>
        <c:lblOffset val="100"/>
        <c:noMultiLvlLbl val="0"/>
      </c:catAx>
      <c:valAx>
        <c:axId val="248288768"/>
        <c:scaling>
          <c:orientation val="minMax"/>
          <c:max val="7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24828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5312771560671E-2"/>
          <c:y val="3.3905707323380142E-2"/>
          <c:w val="0.87998396081399566"/>
          <c:h val="0.895520115830229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2.8025688394763371E-2"/>
                  <c:y val="-4.38706009729502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4FAF4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4018414026208978E-2"/>
                  <c:y val="-4.38706009729502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4FAF4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8983731112222082E-3"/>
                  <c:y val="9.40084306563219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4FAF4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512</c:v>
                </c:pt>
                <c:pt idx="1">
                  <c:v>559</c:v>
                </c:pt>
                <c:pt idx="2">
                  <c:v>600</c:v>
                </c:pt>
                <c:pt idx="3">
                  <c:v>620</c:v>
                </c:pt>
                <c:pt idx="4">
                  <c:v>580</c:v>
                </c:pt>
                <c:pt idx="5">
                  <c:v>617</c:v>
                </c:pt>
                <c:pt idx="6">
                  <c:v>857</c:v>
                </c:pt>
                <c:pt idx="7">
                  <c:v>730</c:v>
                </c:pt>
                <c:pt idx="8">
                  <c:v>724</c:v>
                </c:pt>
                <c:pt idx="9">
                  <c:v>704</c:v>
                </c:pt>
                <c:pt idx="10">
                  <c:v>619</c:v>
                </c:pt>
                <c:pt idx="11">
                  <c:v>640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292-4C3B-B4A6-C1A3919794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FFC32E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8.695119333666311E-3"/>
                  <c:y val="7.8340358880268177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432917667832085E-2"/>
                  <c:y val="3.1336143552107335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631</c:v>
                </c:pt>
                <c:pt idx="1">
                  <c:v>627</c:v>
                </c:pt>
                <c:pt idx="2">
                  <c:v>624</c:v>
                </c:pt>
                <c:pt idx="3">
                  <c:v>130</c:v>
                </c:pt>
                <c:pt idx="4">
                  <c:v>255</c:v>
                </c:pt>
                <c:pt idx="5">
                  <c:v>1224</c:v>
                </c:pt>
                <c:pt idx="6">
                  <c:v>1018</c:v>
                </c:pt>
                <c:pt idx="7">
                  <c:v>968</c:v>
                </c:pt>
                <c:pt idx="8">
                  <c:v>724</c:v>
                </c:pt>
                <c:pt idx="9">
                  <c:v>649</c:v>
                </c:pt>
                <c:pt idx="10">
                  <c:v>627</c:v>
                </c:pt>
                <c:pt idx="11">
                  <c:v>652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F292-4C3B-B4A6-C1A3919794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958726482241127E-2"/>
                  <c:y val="4.7004215328160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349197475859434E-2"/>
                  <c:y val="-4.0736986617739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475596668331548E-2"/>
                  <c:y val="7.2073130169846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619902557608873E-2"/>
                  <c:y val="7.520674452505755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E1002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491865556110521E-3"/>
                  <c:y val="1.8801686131264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411</c:v>
                </c:pt>
                <c:pt idx="1">
                  <c:v>480</c:v>
                </c:pt>
                <c:pt idx="2">
                  <c:v>646</c:v>
                </c:pt>
                <c:pt idx="3">
                  <c:v>602</c:v>
                </c:pt>
                <c:pt idx="4">
                  <c:v>630</c:v>
                </c:pt>
                <c:pt idx="5">
                  <c:v>768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F292-4C3B-B4A6-C1A391979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099200"/>
        <c:axId val="248100736"/>
      </c:lineChart>
      <c:catAx>
        <c:axId val="2480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8100736"/>
        <c:crosses val="autoZero"/>
        <c:auto val="1"/>
        <c:lblAlgn val="ctr"/>
        <c:lblOffset val="100"/>
        <c:noMultiLvlLbl val="0"/>
      </c:catAx>
      <c:valAx>
        <c:axId val="248100736"/>
        <c:scaling>
          <c:orientation val="minMax"/>
          <c:max val="1400"/>
          <c:min val="0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809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58026640289476E-2"/>
          <c:y val="3.300732398732259E-2"/>
          <c:w val="0.82552592007913161"/>
          <c:h val="0.933985352025354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2F-4C0F-8B99-BB6A07F92361}"/>
              </c:ext>
            </c:extLst>
          </c:dPt>
          <c:dPt>
            <c:idx val="1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2F-4C0F-8B99-BB6A07F92361}"/>
              </c:ext>
            </c:extLst>
          </c:dPt>
          <c:dPt>
            <c:idx val="2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2F-4C0F-8B99-BB6A07F9236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2F-4C0F-8B99-BB6A07F92361}"/>
              </c:ext>
            </c:extLst>
          </c:dPt>
          <c:dPt>
            <c:idx val="4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2F-4C0F-8B99-BB6A07F92361}"/>
              </c:ext>
            </c:extLst>
          </c:dPt>
          <c:dPt>
            <c:idx val="5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2F-4C0F-8B99-BB6A07F92361}"/>
              </c:ext>
            </c:extLst>
          </c:dPt>
          <c:dPt>
            <c:idx val="6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2F-4C0F-8B99-BB6A07F92361}"/>
              </c:ext>
            </c:extLst>
          </c:dPt>
          <c:dPt>
            <c:idx val="7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2F-4C0F-8B99-BB6A07F92361}"/>
              </c:ext>
            </c:extLst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Чеченская Республика</c:v>
                </c:pt>
                <c:pt idx="1">
                  <c:v>Кабардино-Балкарская Республика</c:v>
                </c:pt>
                <c:pt idx="2">
                  <c:v>Ставропольский край</c:v>
                </c:pt>
                <c:pt idx="3">
                  <c:v>Северо-Кавказский федеральный округ</c:v>
                </c:pt>
                <c:pt idx="4">
                  <c:v>Республика Дагестан</c:v>
                </c:pt>
                <c:pt idx="5">
                  <c:v>Карачаево-Черкесская Республика</c:v>
                </c:pt>
                <c:pt idx="6">
                  <c:v>Республика Северная Осетия- Алания</c:v>
                </c:pt>
                <c:pt idx="7">
                  <c:v>Республика Ингушетия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4.7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</c:v>
                </c:pt>
                <c:pt idx="4">
                  <c:v>3.7</c:v>
                </c:pt>
                <c:pt idx="5">
                  <c:v>3.7</c:v>
                </c:pt>
                <c:pt idx="6">
                  <c:v>3.7</c:v>
                </c:pt>
                <c:pt idx="7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DE2F-4C0F-8B99-BB6A07F923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47724672"/>
        <c:axId val="247881088"/>
      </c:barChart>
      <c:catAx>
        <c:axId val="247724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txPr>
          <a:bodyPr rot="0" vert="horz" anchor="ctr" anchorCtr="0"/>
          <a:lstStyle/>
          <a:p>
            <a: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247881088"/>
        <c:crosses val="autoZero"/>
        <c:auto val="0"/>
        <c:lblAlgn val="ctr"/>
        <c:lblOffset val="100"/>
        <c:noMultiLvlLbl val="0"/>
      </c:catAx>
      <c:valAx>
        <c:axId val="247881088"/>
        <c:scaling>
          <c:orientation val="minMax"/>
          <c:max val="5"/>
          <c:min val="1"/>
        </c:scaling>
        <c:delete val="1"/>
        <c:axPos val="t"/>
        <c:numFmt formatCode="0.0" sourceLinked="1"/>
        <c:majorTickMark val="out"/>
        <c:minorTickMark val="none"/>
        <c:tickLblPos val="nextTo"/>
        <c:crossAx val="24772467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825530159380621E-2"/>
          <c:y val="2.5225595559446395E-2"/>
          <c:w val="0.88704892637106969"/>
          <c:h val="0.895520115830229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2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4FAF4F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98</c:v>
                </c:pt>
                <c:pt idx="1">
                  <c:v>107</c:v>
                </c:pt>
                <c:pt idx="2">
                  <c:v>92</c:v>
                </c:pt>
                <c:pt idx="3" formatCode="General">
                  <c:v>114</c:v>
                </c:pt>
                <c:pt idx="4">
                  <c:v>101</c:v>
                </c:pt>
                <c:pt idx="5">
                  <c:v>95</c:v>
                </c:pt>
                <c:pt idx="6">
                  <c:v>97</c:v>
                </c:pt>
                <c:pt idx="7">
                  <c:v>84</c:v>
                </c:pt>
                <c:pt idx="8">
                  <c:v>84</c:v>
                </c:pt>
                <c:pt idx="9">
                  <c:v>115</c:v>
                </c:pt>
                <c:pt idx="10">
                  <c:v>114</c:v>
                </c:pt>
                <c:pt idx="11">
                  <c:v>114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365-43CB-AB7C-91955FAAFB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FFC32E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FFC32E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127</c:v>
                </c:pt>
                <c:pt idx="1">
                  <c:v>79</c:v>
                </c:pt>
                <c:pt idx="2">
                  <c:v>72</c:v>
                </c:pt>
                <c:pt idx="3">
                  <c:v>15</c:v>
                </c:pt>
                <c:pt idx="4">
                  <c:v>35</c:v>
                </c:pt>
                <c:pt idx="5">
                  <c:v>115</c:v>
                </c:pt>
                <c:pt idx="6">
                  <c:v>154</c:v>
                </c:pt>
                <c:pt idx="7">
                  <c:v>155</c:v>
                </c:pt>
                <c:pt idx="8">
                  <c:v>147</c:v>
                </c:pt>
                <c:pt idx="9">
                  <c:v>154</c:v>
                </c:pt>
                <c:pt idx="10">
                  <c:v>172</c:v>
                </c:pt>
                <c:pt idx="11">
                  <c:v>232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5365-43CB-AB7C-91955FAAFB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121</a:t>
                    </a:r>
                    <a:endParaRPr lang="en-US" sz="160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00144925213343E-3"/>
                  <c:y val="3.1336143552107335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158</a:t>
                    </a:r>
                    <a:endParaRPr lang="en-US" sz="1600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160</a:t>
                    </a:r>
                    <a:endParaRPr lang="en-US" sz="160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75036231303335E-2"/>
                  <c:y val="-0.10027590610803123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/>
                      <a:t>256</a:t>
                    </a:r>
                    <a:endParaRPr lang="en-US" sz="1600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205</a:t>
                    </a:r>
                    <a:endParaRPr lang="en-US" sz="160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500724626066701E-2"/>
                  <c:y val="-1.5668071776053661E-2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/>
                      <a:t>284</a:t>
                    </a:r>
                    <a:endParaRPr lang="en-US" sz="1600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121</c:v>
                </c:pt>
                <c:pt idx="1">
                  <c:v>158</c:v>
                </c:pt>
                <c:pt idx="2">
                  <c:v>160</c:v>
                </c:pt>
                <c:pt idx="3">
                  <c:v>256</c:v>
                </c:pt>
                <c:pt idx="4">
                  <c:v>205</c:v>
                </c:pt>
                <c:pt idx="5">
                  <c:v>284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5365-43CB-AB7C-91955FAAFB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0946304"/>
        <c:axId val="250947840"/>
      </c:lineChart>
      <c:catAx>
        <c:axId val="25094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50947840"/>
        <c:crosses val="autoZero"/>
        <c:auto val="1"/>
        <c:lblAlgn val="ctr"/>
        <c:lblOffset val="100"/>
        <c:noMultiLvlLbl val="0"/>
      </c:catAx>
      <c:valAx>
        <c:axId val="250947840"/>
        <c:scaling>
          <c:orientation val="minMax"/>
          <c:min val="0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5094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58026640289476E-2"/>
          <c:y val="3.300732398732259E-2"/>
          <c:w val="0.82552592007913161"/>
          <c:h val="0.933985352025354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EC-4032-8E0E-4C242E87DE57}"/>
              </c:ext>
            </c:extLst>
          </c:dPt>
          <c:dPt>
            <c:idx val="1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EC-4032-8E0E-4C242E87DE57}"/>
              </c:ext>
            </c:extLst>
          </c:dPt>
          <c:dPt>
            <c:idx val="2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EC-4032-8E0E-4C242E87DE57}"/>
              </c:ext>
            </c:extLst>
          </c:dPt>
          <c:dPt>
            <c:idx val="3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EC-4032-8E0E-4C242E87DE57}"/>
              </c:ext>
            </c:extLst>
          </c:dPt>
          <c:dPt>
            <c:idx val="4"/>
            <c:invertIfNegative val="0"/>
            <c:bubble3D val="0"/>
            <c:spPr>
              <a:solidFill>
                <a:srgbClr val="FFC32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2EC-4032-8E0E-4C242E87DE57}"/>
              </c:ext>
            </c:extLst>
          </c:dPt>
          <c:dPt>
            <c:idx val="5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2EC-4032-8E0E-4C242E87DE57}"/>
              </c:ext>
            </c:extLst>
          </c:dPt>
          <c:dPt>
            <c:idx val="6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2EC-4032-8E0E-4C242E87DE57}"/>
              </c:ext>
            </c:extLst>
          </c:dPt>
          <c:dPt>
            <c:idx val="7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2EC-4032-8E0E-4C242E87DE57}"/>
              </c:ext>
            </c:extLst>
          </c:dPt>
          <c:dLbls>
            <c:dLbl>
              <c:idx val="0"/>
              <c:layout>
                <c:manualLayout>
                  <c:x val="-0.1945577492135967"/>
                  <c:y val="1.50222309170649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576962594022835"/>
                      <c:h val="5.43120512882307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2EC-4032-8E0E-4C242E87DE57}"/>
                </c:ext>
              </c:extLst>
            </c:dLbl>
            <c:dLbl>
              <c:idx val="1"/>
              <c:layout>
                <c:manualLayout>
                  <c:x val="-0.1546212526164869"/>
                  <c:y val="3.00184718152421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EC-4032-8E0E-4C242E87DE57}"/>
                </c:ext>
              </c:extLst>
            </c:dLbl>
            <c:dLbl>
              <c:idx val="2"/>
              <c:layout>
                <c:manualLayout>
                  <c:x val="-0.1546212526164869"/>
                  <c:y val="2.362728989786868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EC-4032-8E0E-4C242E87DE57}"/>
                </c:ext>
              </c:extLst>
            </c:dLbl>
            <c:dLbl>
              <c:idx val="3"/>
              <c:layout>
                <c:manualLayout>
                  <c:x val="-0.17576941778694796"/>
                  <c:y val="3.00172904507472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576962594022835"/>
                      <c:h val="5.7312717105260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2EC-4032-8E0E-4C242E87DE57}"/>
                </c:ext>
              </c:extLst>
            </c:dLbl>
            <c:dLbl>
              <c:idx val="4"/>
              <c:layout>
                <c:manualLayout>
                  <c:x val="-0.15990834594742279"/>
                  <c:y val="7.088186969360615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EC-4032-8E0E-4C242E87DE57}"/>
                </c:ext>
              </c:extLst>
            </c:dLbl>
            <c:dLbl>
              <c:idx val="5"/>
              <c:layout>
                <c:manualLayout>
                  <c:x val="-0.16053238948309737"/>
                  <c:y val="1.6539102928508103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EC-4032-8E0E-4C242E87DE57}"/>
                </c:ext>
              </c:extLst>
            </c:dLbl>
            <c:dLbl>
              <c:idx val="6"/>
              <c:layout>
                <c:manualLayout>
                  <c:x val="-0.1504706761984219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EC-4032-8E0E-4C242E87DE57}"/>
                </c:ext>
              </c:extLst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Карачаево-Черкесская Республика</c:v>
                </c:pt>
                <c:pt idx="1">
                  <c:v>Ставропольский край</c:v>
                </c:pt>
                <c:pt idx="2">
                  <c:v>Республика Северная Осетия- Алания</c:v>
                </c:pt>
                <c:pt idx="3">
                  <c:v>Кабардино-Балкарская Республика</c:v>
                </c:pt>
                <c:pt idx="4">
                  <c:v>   Северо-Кавказский федеральный округ</c:v>
                </c:pt>
                <c:pt idx="5">
                  <c:v>Республика Дагестан</c:v>
                </c:pt>
                <c:pt idx="6">
                  <c:v>Республика Ингушетия</c:v>
                </c:pt>
                <c:pt idx="7">
                  <c:v>Чеченская Республика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4.2</c:v>
                </c:pt>
                <c:pt idx="1">
                  <c:v>3.9</c:v>
                </c:pt>
                <c:pt idx="2">
                  <c:v>3.6</c:v>
                </c:pt>
                <c:pt idx="3">
                  <c:v>3</c:v>
                </c:pt>
                <c:pt idx="4">
                  <c:v>2.8</c:v>
                </c:pt>
                <c:pt idx="5">
                  <c:v>2.1</c:v>
                </c:pt>
                <c:pt idx="6">
                  <c:v>2</c:v>
                </c:pt>
                <c:pt idx="7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22EC-4032-8E0E-4C242E87D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51812096"/>
        <c:axId val="253056512"/>
      </c:barChart>
      <c:catAx>
        <c:axId val="2518120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253056512"/>
        <c:crosses val="autoZero"/>
        <c:auto val="1"/>
        <c:lblAlgn val="ctr"/>
        <c:lblOffset val="100"/>
        <c:noMultiLvlLbl val="0"/>
      </c:catAx>
      <c:valAx>
        <c:axId val="253056512"/>
        <c:scaling>
          <c:orientation val="minMax"/>
          <c:max val="4.5"/>
          <c:min val="1"/>
        </c:scaling>
        <c:delete val="1"/>
        <c:axPos val="t"/>
        <c:numFmt formatCode="0.0" sourceLinked="1"/>
        <c:majorTickMark val="out"/>
        <c:minorTickMark val="none"/>
        <c:tickLblPos val="nextTo"/>
        <c:crossAx val="251812096"/>
        <c:crosses val="autoZero"/>
        <c:crossBetween val="between"/>
        <c:majorUnit val="1"/>
        <c:minorUnit val="0.30000000000000016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11424772996537"/>
          <c:y val="0"/>
          <c:w val="0.64977150454007027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E1002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AA-4CB9-87C6-4AE33D6C34B8}"/>
              </c:ext>
            </c:extLst>
          </c:dPt>
          <c:dPt>
            <c:idx val="1"/>
            <c:bubble3D val="0"/>
            <c:spPr>
              <a:solidFill>
                <a:srgbClr val="FFC3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FAA-4CB9-87C6-4AE33D6C34B8}"/>
              </c:ext>
            </c:extLst>
          </c:dPt>
          <c:dLbls>
            <c:dLbl>
              <c:idx val="0"/>
              <c:layout>
                <c:manualLayout>
                  <c:x val="0.1180729225003907"/>
                  <c:y val="-3.26570804295702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E1002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799588843259872"/>
                      <c:h val="0.217346597010297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FAA-4CB9-87C6-4AE33D6C34B8}"/>
                </c:ext>
              </c:extLst>
            </c:dLbl>
            <c:dLbl>
              <c:idx val="1"/>
              <c:layout>
                <c:manualLayout>
                  <c:x val="-0.12645052192522063"/>
                  <c:y val="2.578932003571078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FFC32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011868499889148"/>
                      <c:h val="0.18987838423475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FAA-4CB9-87C6-4AE33D6C34B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22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AA-4CB9-87C6-4AE33D6C3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AF4F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C32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E1C-4A34-88CC-555ECA3DB8E5}"/>
              </c:ext>
            </c:extLst>
          </c:dPt>
          <c:dPt>
            <c:idx val="6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E1C-4A34-88CC-555ECA3DB8E5}"/>
              </c:ext>
            </c:extLst>
          </c:dPt>
          <c:dPt>
            <c:idx val="7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E1C-4A34-88CC-555ECA3DB8E5}"/>
              </c:ext>
            </c:extLst>
          </c:dPt>
          <c:dPt>
            <c:idx val="8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E1C-4A34-88CC-555ECA3DB8E5}"/>
              </c:ext>
            </c:extLst>
          </c:dPt>
          <c:dPt>
            <c:idx val="9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E1C-4A34-88CC-555ECA3DB8E5}"/>
              </c:ext>
            </c:extLst>
          </c:dPt>
          <c:dPt>
            <c:idx val="10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E1C-4A34-88CC-555ECA3DB8E5}"/>
              </c:ext>
            </c:extLst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Городской округ г. Аргун </c:v>
                </c:pt>
                <c:pt idx="1">
                  <c:v>Гудермесский муниципальный район</c:v>
                </c:pt>
                <c:pt idx="2">
                  <c:v>Ножай-Юртовский муниципальный район </c:v>
                </c:pt>
                <c:pt idx="3">
                  <c:v>Курчалоевский муниципальный район</c:v>
                </c:pt>
                <c:pt idx="4">
                  <c:v>Грозненский муниципальный район </c:v>
                </c:pt>
                <c:pt idx="6">
                  <c:v>Шалинский муниципальный район </c:v>
                </c:pt>
                <c:pt idx="7">
                  <c:v>Итум-Калинский муниципальный район </c:v>
                </c:pt>
                <c:pt idx="8">
                  <c:v>Шелковский муниципальный район </c:v>
                </c:pt>
                <c:pt idx="9">
                  <c:v>Надтеречный муниципальный район </c:v>
                </c:pt>
                <c:pt idx="10">
                  <c:v>Ачхой-Мартановский муниципальный район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19.5</c:v>
                </c:pt>
                <c:pt idx="1">
                  <c:v>19.2</c:v>
                </c:pt>
                <c:pt idx="2">
                  <c:v>17.399999999999999</c:v>
                </c:pt>
                <c:pt idx="3">
                  <c:v>16.3</c:v>
                </c:pt>
                <c:pt idx="4">
                  <c:v>15.7</c:v>
                </c:pt>
                <c:pt idx="5">
                  <c:v>13.7</c:v>
                </c:pt>
                <c:pt idx="6">
                  <c:v>14.6</c:v>
                </c:pt>
                <c:pt idx="7">
                  <c:v>12.3</c:v>
                </c:pt>
                <c:pt idx="8">
                  <c:v>11.9</c:v>
                </c:pt>
                <c:pt idx="9">
                  <c:v>11.8</c:v>
                </c:pt>
                <c:pt idx="10">
                  <c:v>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1C-4A34-88CC-555ECA3DB8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8441856"/>
        <c:axId val="8447104"/>
      </c:barChart>
      <c:catAx>
        <c:axId val="8441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8447104"/>
        <c:crosses val="autoZero"/>
        <c:auto val="1"/>
        <c:lblAlgn val="ctr"/>
        <c:lblOffset val="100"/>
        <c:noMultiLvlLbl val="0"/>
      </c:catAx>
      <c:valAx>
        <c:axId val="844710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84418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>
              <a:lumMod val="9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5312771560671E-2"/>
          <c:y val="3.3905707323380142E-2"/>
          <c:w val="0.90474936114670945"/>
          <c:h val="0.895520115830229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776050707796734E-2"/>
                  <c:y val="-3.7603372262528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rgbClr val="4FAF4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98-4180-A72F-1FB9B7023543}"/>
                </c:ext>
              </c:extLst>
            </c:dLbl>
            <c:dLbl>
              <c:idx val="2"/>
              <c:layout>
                <c:manualLayout>
                  <c:x val="-3.8350942013886745E-2"/>
                  <c:y val="-5.6405058393793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79-4F51-BCB9-35C77C11211D}"/>
                </c:ext>
              </c:extLst>
            </c:dLbl>
            <c:dLbl>
              <c:idx val="4"/>
              <c:layout>
                <c:manualLayout>
                  <c:x val="-4.2776050707796734E-2"/>
                  <c:y val="-4.07369866177395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 algn="ctr" rtl="0">
                    <a:defRPr lang="en-US" sz="1800" b="1" i="0" u="none" strike="noStrike" kern="1200" baseline="0" dirty="0">
                      <a:solidFill>
                        <a:srgbClr val="4FAF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9F-4931-86FD-7057CCC443E6}"/>
                </c:ext>
              </c:extLst>
            </c:dLbl>
            <c:dLbl>
              <c:idx val="6"/>
              <c:layout>
                <c:manualLayout>
                  <c:x val="-3.6875905782583478E-2"/>
                  <c:y val="-5.3271444038582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79-4F51-BCB9-35C77C11211D}"/>
                </c:ext>
              </c:extLst>
            </c:dLbl>
            <c:dLbl>
              <c:idx val="9"/>
              <c:layout>
                <c:manualLayout>
                  <c:x val="-3.3925833319976811E-2"/>
                  <c:y val="-4.387060097295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98-4180-A72F-1FB9B7023543}"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79-4F51-BCB9-35C77C11211D}"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3.1</c:v>
                </c:pt>
                <c:pt idx="1">
                  <c:v>2.6</c:v>
                </c:pt>
                <c:pt idx="2">
                  <c:v>2.1</c:v>
                </c:pt>
                <c:pt idx="3" formatCode="0.0">
                  <c:v>2</c:v>
                </c:pt>
                <c:pt idx="4">
                  <c:v>2.2999999999999998</c:v>
                </c:pt>
                <c:pt idx="5">
                  <c:v>2.4</c:v>
                </c:pt>
                <c:pt idx="6">
                  <c:v>2.7</c:v>
                </c:pt>
                <c:pt idx="7">
                  <c:v>2.8</c:v>
                </c:pt>
                <c:pt idx="8">
                  <c:v>2.5</c:v>
                </c:pt>
                <c:pt idx="9">
                  <c:v>2.6</c:v>
                </c:pt>
                <c:pt idx="10">
                  <c:v>2.4</c:v>
                </c:pt>
                <c:pt idx="11">
                  <c:v>2.2999999999999998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FFC32E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3600579700853372E-2"/>
                  <c:y val="5.3271444038582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98-4180-A72F-1FB9B7023543}"/>
                </c:ext>
              </c:extLst>
            </c:dLbl>
            <c:dLbl>
              <c:idx val="6"/>
              <c:layout>
                <c:manualLayout>
                  <c:x val="-2.3600579700853472E-2"/>
                  <c:y val="-3.44697579073180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98-4180-A72F-1FB9B7023543}"/>
                </c:ext>
              </c:extLst>
            </c:dLbl>
            <c:dLbl>
              <c:idx val="11"/>
              <c:layout>
                <c:manualLayout>
                  <c:x val="-2.9500724626066702E-3"/>
                  <c:y val="-3.7603372262528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98-4180-A72F-1FB9B7023543}"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2.5</c:v>
                </c:pt>
                <c:pt idx="1">
                  <c:v>2.2000000000000002</c:v>
                </c:pt>
                <c:pt idx="2">
                  <c:v>2.2999999999999998</c:v>
                </c:pt>
                <c:pt idx="3">
                  <c:v>2.2000000000000002</c:v>
                </c:pt>
                <c:pt idx="4">
                  <c:v>2.2999999999999998</c:v>
                </c:pt>
                <c:pt idx="5">
                  <c:v>2.6</c:v>
                </c:pt>
                <c:pt idx="6">
                  <c:v>2.7</c:v>
                </c:pt>
                <c:pt idx="7">
                  <c:v>2.7</c:v>
                </c:pt>
                <c:pt idx="8">
                  <c:v>2.7</c:v>
                </c:pt>
                <c:pt idx="9">
                  <c:v>2.7</c:v>
                </c:pt>
                <c:pt idx="10">
                  <c:v>2.2999999999999998</c:v>
                </c:pt>
                <c:pt idx="11">
                  <c:v>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298-4180-A72F-1FB9B70235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4576340558223434E-2"/>
                  <c:y val="-4.70042153281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8-4180-A72F-1FB9B7023543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98-4180-A72F-1FB9B7023543}"/>
                </c:ext>
              </c:extLst>
            </c:dLbl>
            <c:dLbl>
              <c:idx val="2"/>
              <c:layout>
                <c:manualLayout>
                  <c:x val="-3.2450797088673461E-2"/>
                  <c:y val="-4.3870600972950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E7-41F8-8605-75CAB2E8EC52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78-4C52-9A64-913BFC99B49D}"/>
                </c:ext>
              </c:extLst>
            </c:dLbl>
            <c:dLbl>
              <c:idx val="4"/>
              <c:layout>
                <c:manualLayout>
                  <c:x val="-3.2450797088673461E-2"/>
                  <c:y val="3.4469757907317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07-4F7A-A06D-BA072A74336E}"/>
                </c:ext>
              </c:extLst>
            </c:dLbl>
            <c:dLbl>
              <c:idx val="5"/>
              <c:layout>
                <c:manualLayout>
                  <c:x val="-2.3600579700853382E-2"/>
                  <c:y val="-5.013782968337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92-47CB-A096-3FFB30648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0.0</c:formatCode>
                <c:ptCount val="12"/>
                <c:pt idx="0">
                  <c:v>2.2999999999999998</c:v>
                </c:pt>
                <c:pt idx="1">
                  <c:v>1.9</c:v>
                </c:pt>
                <c:pt idx="2">
                  <c:v>2.8</c:v>
                </c:pt>
                <c:pt idx="3">
                  <c:v>2</c:v>
                </c:pt>
                <c:pt idx="4">
                  <c:v>2</c:v>
                </c:pt>
                <c:pt idx="5">
                  <c:v>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298-4180-A72F-1FB9B7023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283520"/>
        <c:axId val="120305920"/>
      </c:lineChart>
      <c:catAx>
        <c:axId val="12028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0305920"/>
        <c:crosses val="autoZero"/>
        <c:auto val="1"/>
        <c:lblAlgn val="ctr"/>
        <c:lblOffset val="100"/>
        <c:noMultiLvlLbl val="0"/>
      </c:catAx>
      <c:valAx>
        <c:axId val="120305920"/>
        <c:scaling>
          <c:orientation val="minMax"/>
          <c:max val="3.5"/>
          <c:min val="1.6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0283520"/>
        <c:crosses val="autoZero"/>
        <c:crossBetween val="between"/>
        <c:majorUnit val="0.3000000000000002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09-49A0-9623-E9A01B1A2BF7}"/>
              </c:ext>
            </c:extLst>
          </c:dPt>
          <c:dPt>
            <c:idx val="1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09-49A0-9623-E9A01B1A2BF7}"/>
              </c:ext>
            </c:extLst>
          </c:dPt>
          <c:dPt>
            <c:idx val="2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09-49A0-9623-E9A01B1A2BF7}"/>
              </c:ext>
            </c:extLst>
          </c:dPt>
          <c:dPt>
            <c:idx val="3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09-49A0-9623-E9A01B1A2BF7}"/>
              </c:ext>
            </c:extLst>
          </c:dPt>
          <c:dPt>
            <c:idx val="4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A09-49A0-9623-E9A01B1A2BF7}"/>
              </c:ext>
            </c:extLst>
          </c:dPt>
          <c:dPt>
            <c:idx val="5"/>
            <c:invertIfNegative val="0"/>
            <c:bubble3D val="0"/>
            <c:spPr>
              <a:solidFill>
                <a:srgbClr val="FFC32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A09-49A0-9623-E9A01B1A2BF7}"/>
              </c:ext>
            </c:extLst>
          </c:dPt>
          <c:dPt>
            <c:idx val="6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A09-49A0-9623-E9A01B1A2BF7}"/>
              </c:ext>
            </c:extLst>
          </c:dPt>
          <c:dPt>
            <c:idx val="7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A09-49A0-9623-E9A01B1A2BF7}"/>
              </c:ext>
            </c:extLst>
          </c:dPt>
          <c:dPt>
            <c:idx val="8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A09-49A0-9623-E9A01B1A2BF7}"/>
              </c:ext>
            </c:extLst>
          </c:dPt>
          <c:dPt>
            <c:idx val="9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A09-49A0-9623-E9A01B1A2BF7}"/>
              </c:ext>
            </c:extLst>
          </c:dPt>
          <c:dPt>
            <c:idx val="10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A09-49A0-9623-E9A01B1A2BF7}"/>
              </c:ext>
            </c:extLst>
          </c:dPt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19.8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Гудермесский муниципальный район</c:v>
                </c:pt>
                <c:pt idx="1">
                  <c:v>Урус-Мартановский муниципальный район</c:v>
                </c:pt>
                <c:pt idx="2">
                  <c:v>Ножай-Юртовский муниципальный район</c:v>
                </c:pt>
                <c:pt idx="3">
                  <c:v>Курчалоевский муниципальный район</c:v>
                </c:pt>
                <c:pt idx="4">
                  <c:v>Городской округ город   Грозный</c:v>
                </c:pt>
                <c:pt idx="5">
                  <c:v>Чеченская Республика</c:v>
                </c:pt>
                <c:pt idx="6">
                  <c:v>Шалинский муниципальный район</c:v>
                </c:pt>
                <c:pt idx="7">
                  <c:v>Надтеречный муниципальный район</c:v>
                </c:pt>
                <c:pt idx="8">
                  <c:v>Шелковской муниципальный район</c:v>
                </c:pt>
                <c:pt idx="9">
                  <c:v>Итум-Калинский муниципальный район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25.2</c:v>
                </c:pt>
                <c:pt idx="1">
                  <c:v>21.2</c:v>
                </c:pt>
                <c:pt idx="2">
                  <c:v>20.9</c:v>
                </c:pt>
                <c:pt idx="3">
                  <c:v>20.2</c:v>
                </c:pt>
                <c:pt idx="4">
                  <c:v>20.100000000000001</c:v>
                </c:pt>
                <c:pt idx="5">
                  <c:v>20</c:v>
                </c:pt>
                <c:pt idx="6">
                  <c:v>19.8</c:v>
                </c:pt>
                <c:pt idx="7">
                  <c:v>19.3</c:v>
                </c:pt>
                <c:pt idx="8">
                  <c:v>17.399999999999999</c:v>
                </c:pt>
                <c:pt idx="9">
                  <c:v>15.9</c:v>
                </c:pt>
                <c:pt idx="10">
                  <c:v>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2A09-49A0-9623-E9A01B1A2B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120943744"/>
        <c:axId val="120959360"/>
      </c:barChart>
      <c:catAx>
        <c:axId val="1209437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120959360"/>
        <c:crosses val="autoZero"/>
        <c:auto val="1"/>
        <c:lblAlgn val="ctr"/>
        <c:lblOffset val="100"/>
        <c:noMultiLvlLbl val="0"/>
      </c:catAx>
      <c:valAx>
        <c:axId val="12095936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12094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5312771560671E-2"/>
          <c:y val="3.3905707323380142E-2"/>
          <c:w val="0.86976390202710663"/>
          <c:h val="0.895520115830229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5400869551280092E-2"/>
                  <c:y val="-5.0137829683371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4FAF4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B37-4769-9F09-86E3B541C667}"/>
                </c:ext>
              </c:extLst>
            </c:dLbl>
            <c:dLbl>
              <c:idx val="7"/>
              <c:layout>
                <c:manualLayout>
                  <c:x val="-9.9615142667037176E-3"/>
                  <c:y val="-3.76033722625289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4FAF4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44-45D7-A7AD-690C075E1ED7}"/>
                </c:ext>
              </c:extLst>
            </c:dLbl>
            <c:dLbl>
              <c:idx val="8"/>
              <c:layout>
                <c:manualLayout>
                  <c:x val="-3.2450797088673572E-2"/>
                  <c:y val="3.7603372262528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4FAF4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B37-4769-9F09-86E3B541C667}"/>
                </c:ext>
              </c:extLst>
            </c:dLbl>
            <c:dLbl>
              <c:idx val="11"/>
              <c:layout>
                <c:manualLayout>
                  <c:x val="-7.7540695979395338E-5"/>
                  <c:y val="3.13361435521073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4FAF4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31-4AFE-9464-5AB77A28DC4B}"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0.60000000000000031</c:v>
                </c:pt>
                <c:pt idx="1">
                  <c:v>0.60000000000000031</c:v>
                </c:pt>
                <c:pt idx="2">
                  <c:v>0.60000000000000031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0.60000000000000031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B37-4769-9F09-86E3B541C6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FFC32E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692204000158766E-2"/>
                  <c:y val="-5.01378296833717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31-4AFE-9464-5AB77A28DC4B}"/>
                </c:ext>
              </c:extLst>
            </c:dLbl>
            <c:dLbl>
              <c:idx val="5"/>
              <c:layout>
                <c:manualLayout>
                  <c:x val="-4.5726123170403483E-2"/>
                  <c:y val="4.07369866177395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37-4769-9F09-86E3B541C667}"/>
                </c:ext>
              </c:extLst>
            </c:dLbl>
            <c:dLbl>
              <c:idx val="9"/>
              <c:layout>
                <c:manualLayout>
                  <c:x val="-4.2776050707796824E-2"/>
                  <c:y val="-3.4469757907318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 spc="-50" baseline="0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37-4769-9F09-86E3B541C667}"/>
                </c:ext>
              </c:extLst>
            </c:dLbl>
            <c:dLbl>
              <c:idx val="11"/>
              <c:layout>
                <c:manualLayout>
                  <c:x val="-2.9500724626065648E-3"/>
                  <c:y val="-3.7603372262528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37-4769-9F09-86E3B541C667}"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0.60000000000000031</c:v>
                </c:pt>
                <c:pt idx="1">
                  <c:v>0.60000000000000031</c:v>
                </c:pt>
                <c:pt idx="2">
                  <c:v>0.60000000000000031</c:v>
                </c:pt>
                <c:pt idx="3">
                  <c:v>0.60000000000000031</c:v>
                </c:pt>
                <c:pt idx="4">
                  <c:v>0.9</c:v>
                </c:pt>
                <c:pt idx="5">
                  <c:v>1</c:v>
                </c:pt>
                <c:pt idx="6">
                  <c:v>1.1000000000000001</c:v>
                </c:pt>
                <c:pt idx="7">
                  <c:v>0.8</c:v>
                </c:pt>
                <c:pt idx="8">
                  <c:v>0.70000000000000029</c:v>
                </c:pt>
                <c:pt idx="9">
                  <c:v>0.70000000000000029</c:v>
                </c:pt>
                <c:pt idx="10">
                  <c:v>0.9</c:v>
                </c:pt>
                <c:pt idx="1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BB37-4769-9F09-86E3B541C6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7526413020830183E-2"/>
                  <c:y val="-5.013782968337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37-4769-9F09-86E3B541C667}"/>
                </c:ext>
              </c:extLst>
            </c:dLbl>
            <c:dLbl>
              <c:idx val="1"/>
              <c:layout>
                <c:manualLayout>
                  <c:x val="-4.4271143229991296E-2"/>
                  <c:y val="5.640505839379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B37-4769-9F09-86E3B541C667}"/>
                </c:ext>
              </c:extLst>
            </c:dLbl>
            <c:dLbl>
              <c:idx val="2"/>
              <c:layout>
                <c:manualLayout>
                  <c:x val="-2.9884542800111165E-2"/>
                  <c:y val="-5.9538672749003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50-4D00-B259-68BCC9ED9BAE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E1002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038395866767262E-2"/>
                  <c:y val="-5.013782968337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44-45D7-A7AD-690C075E1ED7}"/>
                </c:ext>
              </c:extLst>
            </c:dLbl>
            <c:dLbl>
              <c:idx val="5"/>
              <c:layout>
                <c:manualLayout>
                  <c:x val="-2.561532240009529E-2"/>
                  <c:y val="4.70042153281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44-45D7-A7AD-690C075E1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Лист1!$D$2:$D$14</c:f>
              <c:numCache>
                <c:formatCode>0.0</c:formatCode>
                <c:ptCount val="13"/>
                <c:pt idx="0">
                  <c:v>0.8</c:v>
                </c:pt>
                <c:pt idx="1">
                  <c:v>0.60000000000000031</c:v>
                </c:pt>
                <c:pt idx="2">
                  <c:v>0.60000000000000031</c:v>
                </c:pt>
                <c:pt idx="3">
                  <c:v>0.70000000000000029</c:v>
                </c:pt>
                <c:pt idx="4">
                  <c:v>0.4</c:v>
                </c:pt>
                <c:pt idx="5">
                  <c:v>0.60000000000000031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BB37-4769-9F09-86E3B541C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919808"/>
        <c:axId val="130933888"/>
      </c:lineChart>
      <c:catAx>
        <c:axId val="13091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0933888"/>
        <c:crosses val="autoZero"/>
        <c:auto val="1"/>
        <c:lblAlgn val="ctr"/>
        <c:lblOffset val="100"/>
        <c:noMultiLvlLbl val="0"/>
      </c:catAx>
      <c:valAx>
        <c:axId val="130933888"/>
        <c:scaling>
          <c:orientation val="minMax"/>
          <c:max val="1.3"/>
          <c:min val="0.1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0919808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31605328057899"/>
          <c:y val="6.840232200882497E-2"/>
          <c:w val="0.88368394671942108"/>
          <c:h val="0.917735546161914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95-475D-8093-6310178DFBA7}"/>
              </c:ext>
            </c:extLst>
          </c:dPt>
          <c:dPt>
            <c:idx val="1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95-475D-8093-6310178DFBA7}"/>
              </c:ext>
            </c:extLst>
          </c:dPt>
          <c:dPt>
            <c:idx val="2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95-475D-8093-6310178DFBA7}"/>
              </c:ext>
            </c:extLst>
          </c:dPt>
          <c:dPt>
            <c:idx val="3"/>
            <c:invertIfNegative val="0"/>
            <c:bubble3D val="0"/>
            <c:spPr>
              <a:solidFill>
                <a:srgbClr val="FFC32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95-475D-8093-6310178DFBA7}"/>
              </c:ext>
            </c:extLst>
          </c:dPt>
          <c:dPt>
            <c:idx val="4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95-475D-8093-6310178DFBA7}"/>
              </c:ext>
            </c:extLst>
          </c:dPt>
          <c:dPt>
            <c:idx val="5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95-475D-8093-6310178DFBA7}"/>
              </c:ext>
            </c:extLst>
          </c:dPt>
          <c:dPt>
            <c:idx val="6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795-475D-8093-6310178DFBA7}"/>
              </c:ext>
            </c:extLst>
          </c:dPt>
          <c:dPt>
            <c:idx val="7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795-475D-8093-6310178DFBA7}"/>
              </c:ext>
            </c:extLst>
          </c:dPt>
          <c:dPt>
            <c:idx val="8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795-475D-8093-6310178DFBA7}"/>
              </c:ext>
            </c:extLst>
          </c:dPt>
          <c:dLbls>
            <c:dLbl>
              <c:idx val="0"/>
              <c:layout>
                <c:manualLayout>
                  <c:x val="-0.15226100256611402"/>
                  <c:y val="1.50104172721159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576962594022835"/>
                      <c:h val="5.43120512882307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95-475D-8093-6310178DFBA7}"/>
                </c:ext>
              </c:extLst>
            </c:dLbl>
            <c:dLbl>
              <c:idx val="1"/>
              <c:layout>
                <c:manualLayout>
                  <c:x val="-0.19691799926396999"/>
                  <c:y val="3.00161090862526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95-475D-8093-6310178DFBA7}"/>
                </c:ext>
              </c:extLst>
            </c:dLbl>
            <c:dLbl>
              <c:idx val="2"/>
              <c:layout>
                <c:manualLayout>
                  <c:x val="-0.20220509259490563"/>
                  <c:y val="5.501157114717372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95-475D-8093-6310178DFBA7}"/>
                </c:ext>
              </c:extLst>
            </c:dLbl>
            <c:dLbl>
              <c:idx val="3"/>
              <c:layout>
                <c:manualLayout>
                  <c:x val="-0.19163069777975367"/>
                  <c:y val="3.00149277217575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576962594022835"/>
                      <c:h val="5.7312717105260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795-475D-8093-6310178DFBA7}"/>
                </c:ext>
              </c:extLst>
            </c:dLbl>
            <c:dLbl>
              <c:idx val="4"/>
              <c:layout>
                <c:manualLayout>
                  <c:x val="-0.19691799926396999"/>
                  <c:y val="4.725457979573741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95-475D-8093-6310178DFBA7}"/>
                </c:ext>
              </c:extLst>
            </c:dLbl>
            <c:dLbl>
              <c:idx val="5"/>
              <c:layout>
                <c:manualLayout>
                  <c:x val="-0.19754204279964518"/>
                  <c:y val="1.4176373939271335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95-475D-8093-6310178DFBA7}"/>
                </c:ext>
              </c:extLst>
            </c:dLbl>
            <c:dLbl>
              <c:idx val="6"/>
              <c:layout>
                <c:manualLayout>
                  <c:x val="-3.7009653316547826E-2"/>
                  <c:y val="0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городской округ  Грозный</c:v>
                </c:pt>
                <c:pt idx="1">
                  <c:v>Надтеречный муниципальный район</c:v>
                </c:pt>
                <c:pt idx="2">
                  <c:v>Ачхой-Мартановский муниципальный район</c:v>
                </c:pt>
                <c:pt idx="3">
                  <c:v>Чеченская Республика</c:v>
                </c:pt>
                <c:pt idx="4">
                  <c:v>Урус-Мартановский</c:v>
                </c:pt>
                <c:pt idx="5">
                  <c:v>Веденский</c:v>
                </c:pt>
                <c:pt idx="6">
                  <c:v>Гудермесский</c:v>
                </c:pt>
                <c:pt idx="7">
                  <c:v>Грозненский</c:v>
                </c:pt>
                <c:pt idx="8">
                  <c:v>Наурский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9.2000000000000011</c:v>
                </c:pt>
                <c:pt idx="1">
                  <c:v>7.5</c:v>
                </c:pt>
                <c:pt idx="2">
                  <c:v>6.5</c:v>
                </c:pt>
                <c:pt idx="3">
                  <c:v>6.3</c:v>
                </c:pt>
                <c:pt idx="4">
                  <c:v>6.1</c:v>
                </c:pt>
                <c:pt idx="5">
                  <c:v>6</c:v>
                </c:pt>
                <c:pt idx="6">
                  <c:v>6</c:v>
                </c:pt>
                <c:pt idx="7">
                  <c:v>5.8</c:v>
                </c:pt>
                <c:pt idx="8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9795-475D-8093-6310178DF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0694528"/>
        <c:axId val="130696320"/>
      </c:barChart>
      <c:catAx>
        <c:axId val="130694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130696320"/>
        <c:crosses val="autoZero"/>
        <c:auto val="1"/>
        <c:lblAlgn val="ctr"/>
        <c:lblOffset val="100"/>
        <c:noMultiLvlLbl val="0"/>
      </c:catAx>
      <c:valAx>
        <c:axId val="130696320"/>
        <c:scaling>
          <c:orientation val="minMax"/>
          <c:max val="10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13069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C32E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C32E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81-49F5-B77E-BDD6BF2703C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81-49F5-B77E-BDD6BF2703C9}"/>
              </c:ext>
            </c:extLst>
          </c:dPt>
          <c:dPt>
            <c:idx val="2"/>
            <c:bubble3D val="0"/>
            <c:spPr>
              <a:solidFill>
                <a:srgbClr val="E1002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81-49F5-B77E-BDD6BF2703C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81-49F5-B77E-BDD6BF2703C9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281-49F5-B77E-BDD6BF2703C9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281-49F5-B77E-BDD6BF2703C9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281-49F5-B77E-BDD6BF2703C9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8099398637422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болезней системы кровообращения</c:v>
                </c:pt>
                <c:pt idx="1">
                  <c:v>новообразований</c:v>
                </c:pt>
                <c:pt idx="2">
                  <c:v>внешних причин смерти</c:v>
                </c:pt>
                <c:pt idx="3">
                  <c:v>болезней органов пищеварения</c:v>
                </c:pt>
                <c:pt idx="4">
                  <c:v>болезней органов дыхания</c:v>
                </c:pt>
                <c:pt idx="5">
                  <c:v>некоторых инфекционных и паразитарных болезней</c:v>
                </c:pt>
                <c:pt idx="6">
                  <c:v>другие классы болезней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0.30500000000000022</c:v>
                </c:pt>
                <c:pt idx="1">
                  <c:v>0.12100000000000002</c:v>
                </c:pt>
                <c:pt idx="2">
                  <c:v>2.3E-2</c:v>
                </c:pt>
                <c:pt idx="3">
                  <c:v>1.6000000000000011E-2</c:v>
                </c:pt>
                <c:pt idx="4">
                  <c:v>0.13900000000000001</c:v>
                </c:pt>
                <c:pt idx="5">
                  <c:v>8.0000000000000071E-3</c:v>
                </c:pt>
                <c:pt idx="6">
                  <c:v>0.38800000000000018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281-49F5-B77E-BDD6BF2703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C32E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6E-4CCD-87F0-3084505E742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6E-4CCD-87F0-3084505E7428}"/>
              </c:ext>
            </c:extLst>
          </c:dPt>
          <c:dPt>
            <c:idx val="2"/>
            <c:bubble3D val="0"/>
            <c:spPr>
              <a:solidFill>
                <a:srgbClr val="E1002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6E-4CCD-87F0-3084505E7428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56E-4CCD-87F0-3084505E7428}"/>
              </c:ext>
            </c:extLst>
          </c:dPt>
          <c:dPt>
            <c:idx val="4"/>
            <c:bubble3D val="0"/>
            <c:spPr>
              <a:solidFill>
                <a:srgbClr val="92E2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56E-4CCD-87F0-3084505E7428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56E-4CCD-87F0-3084505E7428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56E-4CCD-87F0-3084505E7428}"/>
              </c:ext>
            </c:extLst>
          </c:dPt>
          <c:dLbls>
            <c:dLbl>
              <c:idx val="0"/>
              <c:layout>
                <c:manualLayout>
                  <c:x val="7.673727422003282E-2"/>
                  <c:y val="-6.8162443916600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6E-4CCD-87F0-3084505E7428}"/>
                </c:ext>
              </c:extLst>
            </c:dLbl>
            <c:dLbl>
              <c:idx val="1"/>
              <c:layout>
                <c:manualLayout>
                  <c:x val="8.4724685276409695E-2"/>
                  <c:y val="3.7922275006598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6E-4CCD-87F0-3084505E7428}"/>
                </c:ext>
              </c:extLst>
            </c:dLbl>
            <c:dLbl>
              <c:idx val="2"/>
              <c:layout>
                <c:manualLayout>
                  <c:x val="-3.922331691297215E-2"/>
                  <c:y val="5.4878925837952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6E-4CCD-87F0-3084505E7428}"/>
                </c:ext>
              </c:extLst>
            </c:dLbl>
            <c:dLbl>
              <c:idx val="3"/>
              <c:layout>
                <c:manualLayout>
                  <c:x val="-5.6055281882868103E-2"/>
                  <c:y val="4.922571918712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6E-4CCD-87F0-3084505E7428}"/>
                </c:ext>
              </c:extLst>
            </c:dLbl>
            <c:dLbl>
              <c:idx val="4"/>
              <c:layout>
                <c:manualLayout>
                  <c:x val="-7.9512588943623619E-2"/>
                  <c:y val="3.099531538664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6E-4CCD-87F0-3084505E7428}"/>
                </c:ext>
              </c:extLst>
            </c:dLbl>
            <c:dLbl>
              <c:idx val="5"/>
              <c:layout>
                <c:manualLayout>
                  <c:x val="-0.10426929392446636"/>
                  <c:y val="4.1897598310899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56E-4CCD-87F0-3084505E7428}"/>
                </c:ext>
              </c:extLst>
            </c:dLbl>
            <c:dLbl>
              <c:idx val="6"/>
              <c:layout>
                <c:manualLayout>
                  <c:x val="-6.603721948549536E-2"/>
                  <c:y val="-6.7036157297439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56E-4CCD-87F0-3084505E7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болезней системы кровообращения</c:v>
                </c:pt>
                <c:pt idx="1">
                  <c:v>новообразований</c:v>
                </c:pt>
                <c:pt idx="2">
                  <c:v>внешних причин смерти</c:v>
                </c:pt>
                <c:pt idx="3">
                  <c:v>болезней органов пищеварения</c:v>
                </c:pt>
                <c:pt idx="4">
                  <c:v>болезней органов дыхания</c:v>
                </c:pt>
                <c:pt idx="5">
                  <c:v>некоторых инфекционных и паразитарных болезней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0.33100000000000024</c:v>
                </c:pt>
                <c:pt idx="1">
                  <c:v>0.14400000000000004</c:v>
                </c:pt>
                <c:pt idx="2">
                  <c:v>3.500000000000001E-2</c:v>
                </c:pt>
                <c:pt idx="3">
                  <c:v>2.0000000000000011E-2</c:v>
                </c:pt>
                <c:pt idx="4">
                  <c:v>9.3000000000000069E-2</c:v>
                </c:pt>
                <c:pt idx="5">
                  <c:v>1.0000000000000005E-2</c:v>
                </c:pt>
                <c:pt idx="6">
                  <c:v>0.36700000000000021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56E-4CCD-87F0-3084505E7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C32E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C32E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81-49F5-B77E-BDD6BF2703C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81-49F5-B77E-BDD6BF2703C9}"/>
              </c:ext>
            </c:extLst>
          </c:dPt>
          <c:dPt>
            <c:idx val="2"/>
            <c:bubble3D val="0"/>
            <c:spPr>
              <a:solidFill>
                <a:srgbClr val="E1002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81-49F5-B77E-BDD6BF2703C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81-49F5-B77E-BDD6BF2703C9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281-49F5-B77E-BDD6BF2703C9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281-49F5-B77E-BDD6BF2703C9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281-49F5-B77E-BDD6BF2703C9}"/>
              </c:ext>
            </c:extLst>
          </c:dPt>
          <c:dLbls>
            <c:dLbl>
              <c:idx val="0"/>
              <c:layout>
                <c:manualLayout>
                  <c:x val="0.13957661008876732"/>
                  <c:y val="1.9822512536289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81-49F5-B77E-BDD6BF2703C9}"/>
                </c:ext>
              </c:extLst>
            </c:dLbl>
            <c:dLbl>
              <c:idx val="1"/>
              <c:layout>
                <c:manualLayout>
                  <c:x val="3.0611189121277096E-2"/>
                  <c:y val="6.3060833993138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81-49F5-B77E-BDD6BF2703C9}"/>
                </c:ext>
              </c:extLst>
            </c:dLbl>
            <c:dLbl>
              <c:idx val="2"/>
              <c:layout>
                <c:manualLayout>
                  <c:x val="-5.9813268297489723E-2"/>
                  <c:y val="5.4878925837952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81-49F5-B77E-BDD6BF2703C9}"/>
                </c:ext>
              </c:extLst>
            </c:dLbl>
            <c:dLbl>
              <c:idx val="3"/>
              <c:layout>
                <c:manualLayout>
                  <c:x val="-6.9441091375907774E-2"/>
                  <c:y val="3.6656439693850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81-49F5-B77E-BDD6BF2703C9}"/>
                </c:ext>
              </c:extLst>
            </c:dLbl>
            <c:dLbl>
              <c:idx val="4"/>
              <c:layout>
                <c:manualLayout>
                  <c:x val="-6.874077906152401E-2"/>
                  <c:y val="2.8900270519926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970963795071398"/>
                      <c:h val="7.45988387437318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281-49F5-B77E-BDD6BF2703C9}"/>
                </c:ext>
              </c:extLst>
            </c:dLbl>
            <c:dLbl>
              <c:idx val="5"/>
              <c:layout>
                <c:manualLayout>
                  <c:x val="-8.714912532812169E-2"/>
                  <c:y val="8.3795196621800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81-49F5-B77E-BDD6BF2703C9}"/>
                </c:ext>
              </c:extLst>
            </c:dLbl>
            <c:dLbl>
              <c:idx val="6"/>
              <c:layout>
                <c:manualLayout>
                  <c:x val="-9.8618535762871218E-2"/>
                  <c:y val="-3.7707838479810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81-49F5-B77E-BDD6BF270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болезней системы кровообращения</c:v>
                </c:pt>
                <c:pt idx="1">
                  <c:v>новообразований</c:v>
                </c:pt>
                <c:pt idx="2">
                  <c:v>внешних причин смерти</c:v>
                </c:pt>
                <c:pt idx="3">
                  <c:v>болезней органов пищеварения</c:v>
                </c:pt>
                <c:pt idx="4">
                  <c:v>болезней органов дыхания</c:v>
                </c:pt>
                <c:pt idx="5">
                  <c:v>некоторых инфекционных и паразитарных болезней</c:v>
                </c:pt>
                <c:pt idx="6">
                  <c:v>другие классы болезней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0.36800000000000022</c:v>
                </c:pt>
                <c:pt idx="1">
                  <c:v>8.9000000000000065E-2</c:v>
                </c:pt>
                <c:pt idx="2">
                  <c:v>3.4000000000000002E-2</c:v>
                </c:pt>
                <c:pt idx="3">
                  <c:v>1.900000000000001E-2</c:v>
                </c:pt>
                <c:pt idx="4">
                  <c:v>7.1999999999999995E-2</c:v>
                </c:pt>
                <c:pt idx="5">
                  <c:v>9.0000000000000028E-3</c:v>
                </c:pt>
                <c:pt idx="6">
                  <c:v>0.40900000000000014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281-49F5-B77E-BDD6BF270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10.12.2021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47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9.xml"/><Relationship Id="rId5" Type="http://schemas.openxmlformats.org/officeDocument/2006/relationships/image" Target="../media/image20.png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8526" y="3572887"/>
            <a:ext cx="7678893" cy="15696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50" dirty="0"/>
              <a:t>Оперативные итоги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50" dirty="0"/>
              <a:t>естественного движения</a:t>
            </a:r>
            <a:r>
              <a:rPr lang="en-US" sz="3200" spc="-50" dirty="0"/>
              <a:t> </a:t>
            </a:r>
            <a:r>
              <a:rPr lang="ru-RU" sz="3200" spc="-50" dirty="0"/>
              <a:t>населения</a:t>
            </a:r>
            <a:endParaRPr lang="en-US" sz="3200" spc="-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spc="-50" dirty="0" smtClean="0"/>
              <a:t>Чеченской </a:t>
            </a:r>
            <a:r>
              <a:rPr sz="3200" spc="-50" smtClean="0"/>
              <a:t>Республики </a:t>
            </a:r>
            <a:endParaRPr lang="ru-RU" sz="3200" spc="-5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749639"/>
            <a:ext cx="5565775" cy="400622"/>
          </a:xfrm>
        </p:spPr>
        <p:txBody>
          <a:bodyPr/>
          <a:lstStyle/>
          <a:p>
            <a:r>
              <a:rPr lang="ru-RU" dirty="0">
                <a:solidFill>
                  <a:srgbClr val="E1002B"/>
                </a:solidFill>
              </a:rPr>
              <a:t>за январь – июнь </a:t>
            </a:r>
            <a:r>
              <a:rPr lang="ru-RU" dirty="0" smtClean="0">
                <a:solidFill>
                  <a:srgbClr val="E1002B"/>
                </a:solidFill>
              </a:rPr>
              <a:t>202</a:t>
            </a:r>
            <a:r>
              <a:rPr lang="en-US" dirty="0" smtClean="0">
                <a:solidFill>
                  <a:srgbClr val="E1002B"/>
                </a:solidFill>
              </a:rPr>
              <a:t>1</a:t>
            </a:r>
            <a:r>
              <a:rPr lang="ru-RU" dirty="0" smtClean="0">
                <a:solidFill>
                  <a:srgbClr val="E1002B"/>
                </a:solidFill>
              </a:rPr>
              <a:t> </a:t>
            </a:r>
            <a:r>
              <a:rPr lang="ru-RU" dirty="0">
                <a:solidFill>
                  <a:srgbClr val="E1002B"/>
                </a:solidFill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27264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978EEEBE-60E6-D24C-A858-AEA0DC05E2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229597"/>
              </p:ext>
            </p:extLst>
          </p:nvPr>
        </p:nvGraphicFramePr>
        <p:xfrm>
          <a:off x="4342763" y="2298586"/>
          <a:ext cx="3653370" cy="303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D5657A9B-2AFB-DA4B-939F-42AC001992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175912"/>
              </p:ext>
            </p:extLst>
          </p:nvPr>
        </p:nvGraphicFramePr>
        <p:xfrm>
          <a:off x="8475945" y="2298586"/>
          <a:ext cx="3654000" cy="303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910F90EE-BAE9-8E42-B19C-5DCDFF771D99}"/>
              </a:ext>
            </a:extLst>
          </p:cNvPr>
          <p:cNvSpPr/>
          <p:nvPr/>
        </p:nvSpPr>
        <p:spPr>
          <a:xfrm>
            <a:off x="3783925" y="1621783"/>
            <a:ext cx="219919" cy="60935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xmlns="" id="{A154DF45-C324-5A4B-83C2-25C2887B35A0}"/>
              </a:ext>
            </a:extLst>
          </p:cNvPr>
          <p:cNvSpPr/>
          <p:nvPr/>
        </p:nvSpPr>
        <p:spPr>
          <a:xfrm>
            <a:off x="8247436" y="1621783"/>
            <a:ext cx="219919" cy="60935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Текст 3"/>
          <p:cNvSpPr>
            <a:spLocks noGrp="1"/>
          </p:cNvSpPr>
          <p:nvPr>
            <p:ph type="body" sz="quarter" idx="10"/>
          </p:nvPr>
        </p:nvSpPr>
        <p:spPr>
          <a:xfrm>
            <a:off x="1277523" y="587964"/>
            <a:ext cx="5521461" cy="816329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ru-RU" sz="2600" b="1" dirty="0"/>
              <a:t>СТРУКТУРА СМЕРТНОСТИ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ПО ОСНОВНЫМ КЛАССАМ ПРИЧИН СМЕРТИ, %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1093573" y="5258724"/>
            <a:ext cx="3169330" cy="229673"/>
            <a:chOff x="1093573" y="5359845"/>
            <a:chExt cx="3169330" cy="229673"/>
          </a:xfrm>
        </p:grpSpPr>
        <p:sp>
          <p:nvSpPr>
            <p:cNvPr id="32" name="Овал 31"/>
            <p:cNvSpPr/>
            <p:nvPr/>
          </p:nvSpPr>
          <p:spPr>
            <a:xfrm>
              <a:off x="1093573" y="5384681"/>
              <a:ext cx="180000" cy="180000"/>
            </a:xfrm>
            <a:prstGeom prst="ellipse">
              <a:avLst/>
            </a:prstGeom>
            <a:noFill/>
            <a:ln w="57150">
              <a:solidFill>
                <a:srgbClr val="FFC3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Заголовок 1"/>
            <p:cNvSpPr txBox="1">
              <a:spLocks/>
            </p:cNvSpPr>
            <p:nvPr/>
          </p:nvSpPr>
          <p:spPr>
            <a:xfrm>
              <a:off x="1248434" y="5359845"/>
              <a:ext cx="3014469" cy="2296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Болезни системы кровообращения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093573" y="5535862"/>
            <a:ext cx="3419886" cy="228773"/>
            <a:chOff x="1093573" y="5603276"/>
            <a:chExt cx="3419886" cy="228773"/>
          </a:xfrm>
        </p:grpSpPr>
        <p:sp>
          <p:nvSpPr>
            <p:cNvPr id="34" name="Овал 33"/>
            <p:cNvSpPr/>
            <p:nvPr/>
          </p:nvSpPr>
          <p:spPr>
            <a:xfrm>
              <a:off x="1093573" y="5627662"/>
              <a:ext cx="180000" cy="180000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Заголовок 1"/>
            <p:cNvSpPr txBox="1">
              <a:spLocks/>
            </p:cNvSpPr>
            <p:nvPr/>
          </p:nvSpPr>
          <p:spPr>
            <a:xfrm>
              <a:off x="1248434" y="5603276"/>
              <a:ext cx="3265025" cy="2287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Новообразования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093573" y="5812100"/>
            <a:ext cx="2613903" cy="224466"/>
            <a:chOff x="1093573" y="5845807"/>
            <a:chExt cx="2613903" cy="224466"/>
          </a:xfrm>
        </p:grpSpPr>
        <p:sp>
          <p:nvSpPr>
            <p:cNvPr id="38" name="Овал 37"/>
            <p:cNvSpPr/>
            <p:nvPr/>
          </p:nvSpPr>
          <p:spPr>
            <a:xfrm>
              <a:off x="1093573" y="5868040"/>
              <a:ext cx="180000" cy="180000"/>
            </a:xfrm>
            <a:prstGeom prst="ellipse">
              <a:avLst/>
            </a:prstGeom>
            <a:noFill/>
            <a:ln w="57150">
              <a:solidFill>
                <a:srgbClr val="D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Заголовок 1"/>
            <p:cNvSpPr txBox="1">
              <a:spLocks/>
            </p:cNvSpPr>
            <p:nvPr/>
          </p:nvSpPr>
          <p:spPr>
            <a:xfrm>
              <a:off x="1248434" y="5845807"/>
              <a:ext cx="2459042" cy="2244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Внешние причины смерти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093573" y="6084031"/>
            <a:ext cx="2944681" cy="224466"/>
            <a:chOff x="1093573" y="6084031"/>
            <a:chExt cx="2944681" cy="224466"/>
          </a:xfrm>
        </p:grpSpPr>
        <p:sp>
          <p:nvSpPr>
            <p:cNvPr id="41" name="Овал 40"/>
            <p:cNvSpPr/>
            <p:nvPr/>
          </p:nvSpPr>
          <p:spPr>
            <a:xfrm>
              <a:off x="1093573" y="6106264"/>
              <a:ext cx="180000" cy="1800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Заголовок 1"/>
            <p:cNvSpPr txBox="1">
              <a:spLocks/>
            </p:cNvSpPr>
            <p:nvPr/>
          </p:nvSpPr>
          <p:spPr>
            <a:xfrm>
              <a:off x="1248434" y="6084031"/>
              <a:ext cx="2789820" cy="2244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Болезни органов пищеварения</a:t>
              </a:r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4080826" y="1610728"/>
            <a:ext cx="1821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32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3200" b="1" dirty="0">
              <a:solidFill>
                <a:srgbClr val="FFC3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3EC91913-085C-4197-B2A6-AC49706A6B08}"/>
              </a:ext>
            </a:extLst>
          </p:cNvPr>
          <p:cNvSpPr/>
          <p:nvPr/>
        </p:nvSpPr>
        <p:spPr>
          <a:xfrm>
            <a:off x="8534030" y="1610728"/>
            <a:ext cx="1821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6539949" y="5258724"/>
            <a:ext cx="3169330" cy="229673"/>
            <a:chOff x="1093573" y="5359845"/>
            <a:chExt cx="3169330" cy="229673"/>
          </a:xfrm>
        </p:grpSpPr>
        <p:sp>
          <p:nvSpPr>
            <p:cNvPr id="54" name="Овал 53"/>
            <p:cNvSpPr/>
            <p:nvPr/>
          </p:nvSpPr>
          <p:spPr>
            <a:xfrm>
              <a:off x="1093573" y="5384681"/>
              <a:ext cx="180000" cy="180000"/>
            </a:xfrm>
            <a:prstGeom prst="ellipse">
              <a:avLst/>
            </a:prstGeom>
            <a:noFill/>
            <a:ln w="57150">
              <a:solidFill>
                <a:srgbClr val="92E2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Заголовок 1"/>
            <p:cNvSpPr txBox="1">
              <a:spLocks/>
            </p:cNvSpPr>
            <p:nvPr/>
          </p:nvSpPr>
          <p:spPr>
            <a:xfrm>
              <a:off x="1248434" y="5359845"/>
              <a:ext cx="3014469" cy="2296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Болезни органов дыхания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539949" y="5535862"/>
            <a:ext cx="4333098" cy="228773"/>
            <a:chOff x="1093573" y="5603276"/>
            <a:chExt cx="4333098" cy="228773"/>
          </a:xfrm>
        </p:grpSpPr>
        <p:sp>
          <p:nvSpPr>
            <p:cNvPr id="57" name="Овал 56"/>
            <p:cNvSpPr/>
            <p:nvPr/>
          </p:nvSpPr>
          <p:spPr>
            <a:xfrm>
              <a:off x="1093573" y="5627662"/>
              <a:ext cx="180000" cy="18000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Заголовок 1"/>
            <p:cNvSpPr txBox="1">
              <a:spLocks/>
            </p:cNvSpPr>
            <p:nvPr/>
          </p:nvSpPr>
          <p:spPr>
            <a:xfrm>
              <a:off x="1248434" y="5603276"/>
              <a:ext cx="4178237" cy="2287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Некоторые инфекционные и паразитарные болезни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539949" y="5812100"/>
            <a:ext cx="2613903" cy="224466"/>
            <a:chOff x="1093573" y="5845807"/>
            <a:chExt cx="2613903" cy="224466"/>
          </a:xfrm>
        </p:grpSpPr>
        <p:sp>
          <p:nvSpPr>
            <p:cNvPr id="60" name="Овал 59"/>
            <p:cNvSpPr/>
            <p:nvPr/>
          </p:nvSpPr>
          <p:spPr>
            <a:xfrm>
              <a:off x="1093573" y="5868040"/>
              <a:ext cx="180000" cy="180000"/>
            </a:xfrm>
            <a:prstGeom prst="ellips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Заголовок 1"/>
            <p:cNvSpPr txBox="1">
              <a:spLocks/>
            </p:cNvSpPr>
            <p:nvPr/>
          </p:nvSpPr>
          <p:spPr>
            <a:xfrm>
              <a:off x="1248434" y="5845807"/>
              <a:ext cx="2459042" cy="2244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Остальные причины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36" name="Овал 3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  <p:sp>
        <p:nvSpPr>
          <p:cNvPr id="37" name="object 7">
            <a:extLst>
              <a:ext uri="{FF2B5EF4-FFF2-40B4-BE49-F238E27FC236}">
                <a16:creationId xmlns:a16="http://schemas.microsoft.com/office/drawing/2014/main" xmlns="" id="{910F90EE-BAE9-8E42-B19C-5DCDFF771D99}"/>
              </a:ext>
            </a:extLst>
          </p:cNvPr>
          <p:cNvSpPr/>
          <p:nvPr/>
        </p:nvSpPr>
        <p:spPr>
          <a:xfrm>
            <a:off x="-130" y="1621783"/>
            <a:ext cx="219919" cy="60935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296771" y="1610728"/>
            <a:ext cx="3304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xmlns="" id="{978EEEBE-60E6-D24C-A858-AEA0DC05E2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84436"/>
              </p:ext>
            </p:extLst>
          </p:nvPr>
        </p:nvGraphicFramePr>
        <p:xfrm>
          <a:off x="209581" y="2298586"/>
          <a:ext cx="3653370" cy="303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436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6393" y="745529"/>
            <a:ext cx="9280451" cy="544848"/>
          </a:xfrm>
        </p:spPr>
        <p:txBody>
          <a:bodyPr/>
          <a:lstStyle/>
          <a:p>
            <a:r>
              <a:rPr lang="ru-RU" dirty="0"/>
              <a:t>ПОКАЗАТЕЛИ МЛАДЕНЧЕСКОЙ СМЕРТНОСТИ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xmlns="" id="{19AB833F-4A58-479C-A365-815EFED299BC}"/>
              </a:ext>
            </a:extLst>
          </p:cNvPr>
          <p:cNvSpPr txBox="1">
            <a:spLocks/>
          </p:cNvSpPr>
          <p:nvPr/>
        </p:nvSpPr>
        <p:spPr>
          <a:xfrm>
            <a:off x="721079" y="1590488"/>
            <a:ext cx="6050860" cy="296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Число умерших в возрасте до 1 года (человек)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F2AA1EF4-B216-4033-894D-DEF84FBFEEF2}"/>
              </a:ext>
            </a:extLst>
          </p:cNvPr>
          <p:cNvCxnSpPr>
            <a:cxnSpLocks/>
          </p:cNvCxnSpPr>
          <p:nvPr/>
        </p:nvCxnSpPr>
        <p:spPr>
          <a:xfrm>
            <a:off x="624310" y="3687423"/>
            <a:ext cx="10996883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1254497" y="6280199"/>
            <a:ext cx="516677" cy="170846"/>
            <a:chOff x="2156039" y="6355682"/>
            <a:chExt cx="516677" cy="170846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1707667" y="6145776"/>
            <a:ext cx="1058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375718" y="6280199"/>
            <a:ext cx="516677" cy="170846"/>
            <a:chOff x="2156039" y="6355682"/>
            <a:chExt cx="516677" cy="170846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3828888" y="6145776"/>
            <a:ext cx="1058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4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4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400" b="1" dirty="0">
              <a:solidFill>
                <a:srgbClr val="FFC3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xmlns="" id="{69C9959E-5C13-45CD-8AF7-8BED918A2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734786"/>
              </p:ext>
            </p:extLst>
          </p:nvPr>
        </p:nvGraphicFramePr>
        <p:xfrm>
          <a:off x="371475" y="4273781"/>
          <a:ext cx="11506137" cy="209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Диаграмма 42">
            <a:extLst>
              <a:ext uri="{FF2B5EF4-FFF2-40B4-BE49-F238E27FC236}">
                <a16:creationId xmlns:a16="http://schemas.microsoft.com/office/drawing/2014/main" xmlns="" id="{69C9959E-5C13-45CD-8AF7-8BED918A2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377258"/>
              </p:ext>
            </p:extLst>
          </p:nvPr>
        </p:nvGraphicFramePr>
        <p:xfrm>
          <a:off x="371475" y="1887264"/>
          <a:ext cx="11506137" cy="209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4" name="Группа 43"/>
          <p:cNvGrpSpPr/>
          <p:nvPr/>
        </p:nvGrpSpPr>
        <p:grpSpPr>
          <a:xfrm>
            <a:off x="5460186" y="6198724"/>
            <a:ext cx="516677" cy="226640"/>
            <a:chOff x="2156039" y="6355682"/>
            <a:chExt cx="516677" cy="17084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5834912" y="6120095"/>
            <a:ext cx="1152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4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xmlns="" id="{52BF30E5-6BF0-419A-A2AF-8AFE256AACB2}"/>
              </a:ext>
            </a:extLst>
          </p:cNvPr>
          <p:cNvSpPr txBox="1">
            <a:spLocks/>
          </p:cNvSpPr>
          <p:nvPr/>
        </p:nvSpPr>
        <p:spPr>
          <a:xfrm>
            <a:off x="10367568" y="2121374"/>
            <a:ext cx="1621294" cy="354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ИЗМЕНЕНИЕ</a:t>
            </a:r>
          </a:p>
          <a:p>
            <a:pPr algn="ctr"/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(июнь </a:t>
            </a:r>
            <a:r>
              <a:rPr lang="ru-RU" sz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2021 </a:t>
            </a:r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года к июню </a:t>
            </a:r>
            <a:r>
              <a:rPr lang="ru-RU" sz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2020 </a:t>
            </a:r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года)</a:t>
            </a: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xmlns="" id="{19AB833F-4A58-479C-A365-815EFED299BC}"/>
              </a:ext>
            </a:extLst>
          </p:cNvPr>
          <p:cNvSpPr txBox="1">
            <a:spLocks/>
          </p:cNvSpPr>
          <p:nvPr/>
        </p:nvSpPr>
        <p:spPr>
          <a:xfrm>
            <a:off x="721079" y="3754998"/>
            <a:ext cx="7533459" cy="296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Коэффициент младенческой смертности, на 1000 родившихся живыми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16996" y="1290377"/>
            <a:ext cx="15776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18</a:t>
            </a:r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,1%</a:t>
            </a:r>
            <a:endParaRPr lang="ru-RU" sz="3200" b="1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xmlns="" id="{52BF30E5-6BF0-419A-A2AF-8AFE256AACB2}"/>
              </a:ext>
            </a:extLst>
          </p:cNvPr>
          <p:cNvSpPr txBox="1">
            <a:spLocks/>
          </p:cNvSpPr>
          <p:nvPr/>
        </p:nvSpPr>
        <p:spPr>
          <a:xfrm>
            <a:off x="10367568" y="4452621"/>
            <a:ext cx="1330322" cy="354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ИЗМЕНЕНИЕ</a:t>
            </a:r>
          </a:p>
          <a:p>
            <a:pPr algn="ctr"/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(январь-июнь </a:t>
            </a:r>
            <a:r>
              <a:rPr lang="ru-RU" sz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2021 </a:t>
            </a:r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года </a:t>
            </a:r>
          </a:p>
          <a:p>
            <a:pPr algn="ctr"/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 январю-июню </a:t>
            </a:r>
            <a:r>
              <a:rPr lang="ru-RU" sz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2020 </a:t>
            </a:r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года)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258073" y="3703189"/>
            <a:ext cx="1439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-1</a:t>
            </a:r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,7%</a:t>
            </a:r>
            <a:endParaRPr lang="ru-RU" sz="3200" b="1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467" y="486380"/>
            <a:ext cx="972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1015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1862" y="696298"/>
            <a:ext cx="9369822" cy="762082"/>
          </a:xfrm>
        </p:spPr>
        <p:txBody>
          <a:bodyPr anchor="ctr"/>
          <a:lstStyle/>
          <a:p>
            <a:pPr>
              <a:lnSpc>
                <a:spcPct val="60000"/>
              </a:lnSpc>
            </a:pPr>
            <a:r>
              <a:rPr lang="ru-RU" sz="2600" b="1" dirty="0"/>
              <a:t>КОЭФФИЦИЕНТ МЛАДЕНЧЕСКОЙ СМЕРТНОСТИ</a:t>
            </a:r>
          </a:p>
          <a:p>
            <a:pPr>
              <a:lnSpc>
                <a:spcPct val="50000"/>
              </a:lnSpc>
            </a:pPr>
            <a:r>
              <a:rPr lang="ru-RU" sz="1600" dirty="0"/>
              <a:t>НА 1000 РОДИВШИХСЯ ЖИВЫМИ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23072" y="5732862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1335312636"/>
              </p:ext>
            </p:extLst>
          </p:nvPr>
        </p:nvGraphicFramePr>
        <p:xfrm>
          <a:off x="1846217" y="1968381"/>
          <a:ext cx="2569030" cy="423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4" name="Прямая соединительная линия 53"/>
          <p:cNvCxnSpPr/>
          <p:nvPr/>
        </p:nvCxnSpPr>
        <p:spPr>
          <a:xfrm>
            <a:off x="1976820" y="2145743"/>
            <a:ext cx="0" cy="3915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1F939BE9-249B-40A0-8A42-FE603AB7DD95}"/>
              </a:ext>
            </a:extLst>
          </p:cNvPr>
          <p:cNvSpPr/>
          <p:nvPr/>
        </p:nvSpPr>
        <p:spPr>
          <a:xfrm>
            <a:off x="4763194" y="2461384"/>
            <a:ext cx="21791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значение показателя </a:t>
            </a:r>
            <a:r>
              <a:rPr lang="ru-RU" sz="11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больше</a:t>
            </a:r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чем по Федеральному округу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4783608" y="3648733"/>
            <a:ext cx="21587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значение показателя </a:t>
            </a:r>
            <a:r>
              <a:rPr lang="ru-RU" sz="1100" b="1" spc="-30" dirty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меньше</a:t>
            </a:r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чем по Федеральному округу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FBBDDA23-9378-4312-9034-4818E85033BA}"/>
              </a:ext>
            </a:extLst>
          </p:cNvPr>
          <p:cNvSpPr/>
          <p:nvPr/>
        </p:nvSpPr>
        <p:spPr>
          <a:xfrm>
            <a:off x="4756480" y="1847940"/>
            <a:ext cx="218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endParaRPr lang="ru-RU" sz="1200" spc="-30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4756480" y="3035289"/>
            <a:ext cx="18431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30" dirty="0" smtClean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endParaRPr lang="ru-RU" sz="1200" spc="-30" dirty="0">
              <a:solidFill>
                <a:srgbClr val="4FAF4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F939BE9-249B-40A0-8A42-FE603AB7DD95}"/>
              </a:ext>
            </a:extLst>
          </p:cNvPr>
          <p:cNvSpPr/>
          <p:nvPr/>
        </p:nvSpPr>
        <p:spPr>
          <a:xfrm>
            <a:off x="5122314" y="2223316"/>
            <a:ext cx="13435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регионов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1F939BE9-249B-40A0-8A42-FE603AB7DD95}"/>
              </a:ext>
            </a:extLst>
          </p:cNvPr>
          <p:cNvSpPr/>
          <p:nvPr/>
        </p:nvSpPr>
        <p:spPr>
          <a:xfrm>
            <a:off x="5122314" y="3433959"/>
            <a:ext cx="13435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регионов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05689" y="1599768"/>
            <a:ext cx="436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>
                <a:solidFill>
                  <a:srgbClr val="3342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Регионы </a:t>
            </a:r>
            <a:r>
              <a:rPr lang="en-US" sz="1200" b="1" spc="-30" dirty="0" err="1" smtClean="0">
                <a:solidFill>
                  <a:srgbClr val="3342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Северо</a:t>
            </a:r>
            <a:r>
              <a:rPr lang="en-US" sz="1200" b="1" spc="-30" dirty="0" smtClean="0">
                <a:solidFill>
                  <a:srgbClr val="3342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1" spc="-30" dirty="0" err="1" smtClean="0">
                <a:solidFill>
                  <a:srgbClr val="3342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Кавказского</a:t>
            </a:r>
            <a:r>
              <a:rPr lang="en-US" sz="1200" b="1" spc="-30" dirty="0" smtClean="0">
                <a:solidFill>
                  <a:srgbClr val="3342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spc="-30" dirty="0" smtClean="0">
                <a:solidFill>
                  <a:srgbClr val="3342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федерального </a:t>
            </a:r>
            <a:r>
              <a:rPr lang="ru-RU" sz="1200" b="1" spc="-30" dirty="0">
                <a:solidFill>
                  <a:srgbClr val="3342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округа                            с наибольшими и наименьшими значениями показателя</a:t>
            </a:r>
          </a:p>
        </p:txBody>
      </p:sp>
      <p:pic>
        <p:nvPicPr>
          <p:cNvPr id="78" name="Picture 2" descr="\\p20-pochta\ОБЩАЯ\ОТДЕЛ НАСЕЛЕНИЯ\15163653875a61e64b80cef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8487">
            <a:off x="6849581" y="1528561"/>
            <a:ext cx="4862781" cy="4240344"/>
          </a:xfrm>
          <a:prstGeom prst="rect">
            <a:avLst/>
          </a:prstGeom>
          <a:noFill/>
        </p:spPr>
      </p:pic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65760" y="2160796"/>
          <a:ext cx="1689468" cy="385682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89468"/>
              </a:tblGrid>
              <a:tr h="2688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Республика Дагестан</a:t>
                      </a:r>
                    </a:p>
                  </a:txBody>
                  <a:tcPr marL="9525" marR="9525" marT="9525" marB="0" anchor="b"/>
                </a:tc>
              </a:tr>
              <a:tr h="496389">
                <a:tc>
                  <a:txBody>
                    <a:bodyPr/>
                    <a:lstStyle/>
                    <a:p>
                      <a:pPr algn="l" fontAlgn="b"/>
                      <a:endParaRPr lang="en-US" sz="11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11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Чеченская </a:t>
                      </a:r>
                      <a:r>
                        <a:rPr lang="ru-RU" sz="1100" kern="12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Республика</a:t>
                      </a:r>
                    </a:p>
                  </a:txBody>
                  <a:tcPr marL="9525" marR="9525" marT="9525" marB="0" anchor="b"/>
                </a:tc>
              </a:tr>
              <a:tr h="610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kern="1200" spc="-3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Северо</a:t>
                      </a:r>
                      <a:r>
                        <a:rPr lang="en-US" sz="1100" b="1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100" b="1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Кавказский </a:t>
                      </a:r>
                      <a:endParaRPr lang="en-US" sz="1100" b="1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b="1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федеральный </a:t>
                      </a:r>
                      <a:r>
                        <a:rPr lang="ru-RU" sz="1100" b="1" kern="12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округ</a:t>
                      </a:r>
                    </a:p>
                  </a:txBody>
                  <a:tcPr marL="9525" marR="9525" marT="9525" marB="0" anchor="b"/>
                </a:tc>
              </a:tr>
              <a:tr h="4010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Республика Ингушетия</a:t>
                      </a:r>
                    </a:p>
                  </a:txBody>
                  <a:tcPr marL="9525" marR="9525" marT="9525" marB="0" anchor="b"/>
                </a:tc>
              </a:tr>
              <a:tr h="5441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spc="-3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Карачаево</a:t>
                      </a:r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Черкесская </a:t>
                      </a:r>
                      <a:r>
                        <a:rPr lang="ru-RU" sz="1100" kern="12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Республика</a:t>
                      </a:r>
                    </a:p>
                  </a:txBody>
                  <a:tcPr marL="9525" marR="9525" marT="9525" marB="0" anchor="b"/>
                </a:tc>
              </a:tr>
              <a:tr h="348877">
                <a:tc>
                  <a:txBody>
                    <a:bodyPr/>
                    <a:lstStyle/>
                    <a:p>
                      <a:pPr algn="l" fontAlgn="b"/>
                      <a:endParaRPr lang="en-US" sz="11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Ставропольский </a:t>
                      </a:r>
                      <a:r>
                        <a:rPr lang="ru-RU" sz="1100" kern="12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край</a:t>
                      </a:r>
                    </a:p>
                  </a:txBody>
                  <a:tcPr marL="9525" marR="9525" marT="9525" marB="0" anchor="b"/>
                </a:tc>
              </a:tr>
              <a:tr h="462915">
                <a:tc>
                  <a:txBody>
                    <a:bodyPr/>
                    <a:lstStyle/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Кабардино-Балкарская </a:t>
                      </a:r>
                      <a:r>
                        <a:rPr lang="ru-RU" sz="1100" kern="12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Республика</a:t>
                      </a:r>
                    </a:p>
                  </a:txBody>
                  <a:tcPr marL="9525" marR="9525" marT="9525" marB="0" anchor="b"/>
                </a:tc>
              </a:tr>
              <a:tr h="510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Республика Северная </a:t>
                      </a:r>
                      <a:endParaRPr lang="en-US" sz="11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Осетия- </a:t>
                      </a:r>
                      <a:r>
                        <a:rPr lang="ru-RU" sz="1100" kern="12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Алания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467" y="486380"/>
            <a:ext cx="972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45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355266" y="648393"/>
            <a:ext cx="8426909" cy="75502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pc="-120" dirty="0"/>
              <a:t>КОЭФФИЦИЕНТ МЛАДЕНЧЕСКОЙ СМЕРТНОСТИ ПО ОСНОВНЫМ КЛАССАМ ПРИЧИН СМЕРТИ</a:t>
            </a:r>
            <a:endParaRPr lang="ru-RU" sz="1600" spc="-120" dirty="0"/>
          </a:p>
          <a:p>
            <a:pPr>
              <a:lnSpc>
                <a:spcPct val="20000"/>
              </a:lnSpc>
            </a:pPr>
            <a:r>
              <a:rPr lang="ru-RU" sz="1600" spc="-120" dirty="0"/>
              <a:t>НА 10 000 РОДИВШИХСЯ ЖИВЫМИ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845246"/>
              </p:ext>
            </p:extLst>
          </p:nvPr>
        </p:nvGraphicFramePr>
        <p:xfrm>
          <a:off x="436604" y="2020201"/>
          <a:ext cx="11100479" cy="453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5025">
                  <a:extLst>
                    <a:ext uri="{9D8B030D-6E8A-4147-A177-3AD203B41FA5}">
                      <a16:colId xmlns:a16="http://schemas.microsoft.com/office/drawing/2014/main" xmlns="" val="2873030045"/>
                    </a:ext>
                  </a:extLst>
                </a:gridCol>
                <a:gridCol w="3407727">
                  <a:extLst>
                    <a:ext uri="{9D8B030D-6E8A-4147-A177-3AD203B41FA5}">
                      <a16:colId xmlns:a16="http://schemas.microsoft.com/office/drawing/2014/main" xmlns="" val="3967177139"/>
                    </a:ext>
                  </a:extLst>
                </a:gridCol>
                <a:gridCol w="3407727">
                  <a:extLst>
                    <a:ext uri="{9D8B030D-6E8A-4147-A177-3AD203B41FA5}">
                      <a16:colId xmlns:a16="http://schemas.microsoft.com/office/drawing/2014/main" xmlns="" val="3146604116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Состояний, возникающих</a:t>
                      </a:r>
                    </a:p>
                    <a:p>
                      <a:pPr algn="r" fontAlgn="b"/>
                      <a:r>
                        <a:rPr lang="ru-RU" sz="1600" b="1" i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перинатальном периоде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29,5</a:t>
                      </a:r>
                      <a:endParaRPr lang="ru-RU" sz="2800" b="1" u="none" strike="noStrike" kern="1200" dirty="0">
                        <a:solidFill>
                          <a:srgbClr val="E1002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37,5</a:t>
                      </a:r>
                      <a:endParaRPr lang="ru-RU" sz="2800" b="1" u="none" strike="noStrike" kern="1200" dirty="0">
                        <a:solidFill>
                          <a:srgbClr val="E1002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672737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Врожденных аномалий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8,7</a:t>
                      </a:r>
                      <a:endParaRPr lang="ru-RU" sz="28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7,0</a:t>
                      </a:r>
                      <a:endParaRPr lang="ru-RU" sz="28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5512789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Внешние причины смерти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  <a:endParaRPr lang="ru-RU" sz="28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28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379447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Болезни органов дыхания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1,7</a:t>
                      </a:r>
                      <a:endParaRPr lang="ru-RU" sz="28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2,3</a:t>
                      </a:r>
                      <a:endParaRPr lang="ru-RU" sz="28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127679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Некоторых инфекционных</a:t>
                      </a:r>
                    </a:p>
                    <a:p>
                      <a:pPr algn="r" fontAlgn="b"/>
                      <a:r>
                        <a:rPr lang="ru-RU" sz="1600" b="1" i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паразитарных болезней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28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2,3</a:t>
                      </a:r>
                      <a:endParaRPr lang="ru-RU" sz="28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13271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Болезней органов пищеварения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</a:t>
                      </a:r>
                      <a:endParaRPr lang="ru-RU" sz="2800" b="1" u="none" strike="noStrike" kern="1200" dirty="0">
                        <a:solidFill>
                          <a:srgbClr val="E1002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</a:t>
                      </a:r>
                      <a:endParaRPr lang="ru-RU" sz="2800" b="1" u="none" strike="noStrike" kern="1200" dirty="0">
                        <a:solidFill>
                          <a:srgbClr val="E1002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691572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66396" y="1584052"/>
            <a:ext cx="244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pc="-6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КЛАССЫ БОЛЕЗНЕЙ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5541" y="1584052"/>
            <a:ext cx="117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 </a:t>
            </a:r>
            <a:r>
              <a:rPr lang="ru-RU" b="1" spc="-6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ГОД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10909" y="1584052"/>
            <a:ext cx="117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 </a:t>
            </a:r>
            <a:r>
              <a:rPr lang="ru-RU" b="1" spc="-6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ГОД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7" y="3644561"/>
            <a:ext cx="540000" cy="54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7" y="4351140"/>
            <a:ext cx="540000" cy="540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7" y="5093110"/>
            <a:ext cx="540000" cy="5400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7" y="5905125"/>
            <a:ext cx="540000" cy="5400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7" y="2125810"/>
            <a:ext cx="540000" cy="54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7" y="2865638"/>
            <a:ext cx="540000" cy="540000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69" name="Овал 68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97" y="741876"/>
              <a:ext cx="576000" cy="576000"/>
            </a:xfrm>
            <a:prstGeom prst="rect">
              <a:avLst/>
            </a:prstGeom>
          </p:spPr>
        </p:pic>
      </p:grpSp>
      <p:sp>
        <p:nvSpPr>
          <p:cNvPr id="29" name="Стрелка вверх 28"/>
          <p:cNvSpPr/>
          <p:nvPr/>
        </p:nvSpPr>
        <p:spPr>
          <a:xfrm flipV="1">
            <a:off x="10458451" y="3698055"/>
            <a:ext cx="133004" cy="399012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4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>
            <a:off x="10458451" y="2192313"/>
            <a:ext cx="133004" cy="399012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flipV="1">
            <a:off x="10458451" y="2945184"/>
            <a:ext cx="133004" cy="399012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4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>
            <a:off x="10458451" y="5956670"/>
            <a:ext cx="133004" cy="399012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10458451" y="5300612"/>
            <a:ext cx="133004" cy="399012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10458451" y="4492128"/>
            <a:ext cx="133004" cy="399012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41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47461" y="673709"/>
            <a:ext cx="9525111" cy="686142"/>
          </a:xfrm>
        </p:spPr>
        <p:txBody>
          <a:bodyPr anchor="ctr"/>
          <a:lstStyle/>
          <a:p>
            <a:r>
              <a:rPr lang="ru-RU" sz="2600" b="1" dirty="0"/>
              <a:t>ЧИСЛО ЗАРЕГИСТРИРОВАННЫХ БРАКОВ</a:t>
            </a:r>
          </a:p>
          <a:p>
            <a:pPr>
              <a:lnSpc>
                <a:spcPct val="30000"/>
              </a:lnSpc>
            </a:pPr>
            <a:r>
              <a:rPr lang="ru-RU" sz="1600" dirty="0" smtClean="0"/>
              <a:t>ЕДИНИЦ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66" name="Диаграмма 65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026874"/>
              </p:ext>
            </p:extLst>
          </p:nvPr>
        </p:nvGraphicFramePr>
        <p:xfrm>
          <a:off x="3267653" y="1512837"/>
          <a:ext cx="8763537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7" name="Группа 66"/>
          <p:cNvGrpSpPr/>
          <p:nvPr/>
        </p:nvGrpSpPr>
        <p:grpSpPr>
          <a:xfrm>
            <a:off x="5086664" y="5819972"/>
            <a:ext cx="516677" cy="170846"/>
            <a:chOff x="2156039" y="6355682"/>
            <a:chExt cx="516677" cy="170846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5539835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7207885" y="5819972"/>
            <a:ext cx="516677" cy="170846"/>
            <a:chOff x="2156039" y="6355682"/>
            <a:chExt cx="516677" cy="170846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7661056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000" b="1" dirty="0">
              <a:solidFill>
                <a:srgbClr val="FFC3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9402452" y="5819972"/>
            <a:ext cx="516677" cy="170846"/>
            <a:chOff x="2156039" y="6355682"/>
            <a:chExt cx="516677" cy="170846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9855623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2234342"/>
            <a:ext cx="175349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E1002B"/>
                </a:solidFill>
                <a:latin typeface="Arial Cyr" panose="020B0604020202020204" pitchFamily="34" charset="0"/>
              </a:rPr>
              <a:t>7</a:t>
            </a:r>
            <a:r>
              <a:rPr lang="ru-RU" sz="3200" b="1" dirty="0">
                <a:solidFill>
                  <a:srgbClr val="E1002B"/>
                </a:solidFill>
                <a:latin typeface="Arial Cyr" panose="020B0604020202020204" pitchFamily="34" charset="0"/>
              </a:rPr>
              <a:t>,2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1597199"/>
            <a:ext cx="2452457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Брачность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53021" y="2362011"/>
            <a:ext cx="86150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браков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74118" y="1870318"/>
            <a:ext cx="18293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январь – июнь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73344" y="2074974"/>
            <a:ext cx="257652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73344" y="3217755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9" y="2852036"/>
            <a:ext cx="2596660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Число зарегистрированных браков</a:t>
            </a:r>
          </a:p>
        </p:txBody>
      </p:sp>
      <p:sp>
        <p:nvSpPr>
          <p:cNvPr id="61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3382294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4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,7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80606" y="3585818"/>
            <a:ext cx="1469258" cy="33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1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расчете на 1000 человек населения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373344" y="4285642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4079304"/>
            <a:ext cx="2877597" cy="24665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Коэффициент </a:t>
            </a:r>
            <a:r>
              <a:rPr lang="ru-RU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брачности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92138" y="3422445"/>
            <a:ext cx="486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</a:p>
        </p:txBody>
      </p:sp>
      <p:sp>
        <p:nvSpPr>
          <p:cNvPr id="82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4438010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0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,0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373344" y="5353529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5135020"/>
            <a:ext cx="3175664" cy="24665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Изменение к январю – июню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года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1522229" y="4478161"/>
            <a:ext cx="486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154" y="437371"/>
            <a:ext cx="993086" cy="99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6126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44621" y="653196"/>
            <a:ext cx="7882754" cy="855343"/>
          </a:xfrm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ru-RU" sz="2600" b="1" dirty="0"/>
              <a:t>КОЭФФИЦИЕНТ БРАЧНОСТИ</a:t>
            </a:r>
          </a:p>
          <a:p>
            <a:pPr>
              <a:lnSpc>
                <a:spcPct val="50000"/>
              </a:lnSpc>
            </a:pPr>
            <a:r>
              <a:rPr lang="ru-RU" sz="1600" dirty="0"/>
              <a:t>НА 1000 ЧЕЛОВЕК НАСЕЛЕНИЯ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23072" y="5732862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54" name="Диаграмма 53"/>
          <p:cNvGraphicFramePr/>
          <p:nvPr>
            <p:extLst>
              <p:ext uri="{D42A27DB-BD31-4B8C-83A1-F6EECF244321}">
                <p14:modId xmlns:p14="http://schemas.microsoft.com/office/powerpoint/2010/main" val="3576016596"/>
              </p:ext>
            </p:extLst>
          </p:nvPr>
        </p:nvGraphicFramePr>
        <p:xfrm>
          <a:off x="2072641" y="2111842"/>
          <a:ext cx="2760610" cy="423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1" name="Прямая соединительная линия 70"/>
          <p:cNvCxnSpPr/>
          <p:nvPr/>
        </p:nvCxnSpPr>
        <p:spPr>
          <a:xfrm>
            <a:off x="2229402" y="2276577"/>
            <a:ext cx="0" cy="39152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1F939BE9-249B-40A0-8A42-FE603AB7DD95}"/>
              </a:ext>
            </a:extLst>
          </p:cNvPr>
          <p:cNvSpPr/>
          <p:nvPr/>
        </p:nvSpPr>
        <p:spPr>
          <a:xfrm>
            <a:off x="4763194" y="2892271"/>
            <a:ext cx="21791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значение показателя </a:t>
            </a:r>
            <a:r>
              <a:rPr lang="ru-RU" sz="1100" b="1" spc="-30" dirty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больше</a:t>
            </a:r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чем по Федеральному округу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4783608" y="4232366"/>
            <a:ext cx="21587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значение показателя </a:t>
            </a:r>
            <a:r>
              <a:rPr lang="ru-RU" sz="11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меньше</a:t>
            </a:r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чем по Федеральному округу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FBBDDA23-9378-4312-9034-4818E85033BA}"/>
              </a:ext>
            </a:extLst>
          </p:cNvPr>
          <p:cNvSpPr/>
          <p:nvPr/>
        </p:nvSpPr>
        <p:spPr>
          <a:xfrm>
            <a:off x="4833250" y="2319749"/>
            <a:ext cx="218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30" dirty="0" smtClean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endParaRPr lang="ru-RU" sz="1200" spc="-30" dirty="0">
              <a:solidFill>
                <a:srgbClr val="4FAF4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4756480" y="3673295"/>
            <a:ext cx="18431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endParaRPr lang="ru-RU" sz="1200" spc="-30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1F939BE9-249B-40A0-8A42-FE603AB7DD95}"/>
              </a:ext>
            </a:extLst>
          </p:cNvPr>
          <p:cNvSpPr/>
          <p:nvPr/>
        </p:nvSpPr>
        <p:spPr>
          <a:xfrm>
            <a:off x="5256091" y="2678344"/>
            <a:ext cx="13435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регион</a:t>
            </a:r>
            <a:r>
              <a:rPr lang="en-US" sz="1100" b="1" spc="-30" dirty="0" err="1" smtClean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ов</a:t>
            </a:r>
            <a:endParaRPr lang="ru-RU" sz="1100" b="1" spc="-30" dirty="0">
              <a:solidFill>
                <a:srgbClr val="4FAF4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1F939BE9-249B-40A0-8A42-FE603AB7DD95}"/>
              </a:ext>
            </a:extLst>
          </p:cNvPr>
          <p:cNvSpPr/>
          <p:nvPr/>
        </p:nvSpPr>
        <p:spPr>
          <a:xfrm>
            <a:off x="5122314" y="4058016"/>
            <a:ext cx="13435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регионов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05689" y="1599768"/>
            <a:ext cx="436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rgbClr val="3342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Регионы </a:t>
            </a:r>
            <a:r>
              <a:rPr lang="en-US" sz="1200" b="1" spc="-30" dirty="0" err="1" smtClean="0">
                <a:solidFill>
                  <a:srgbClr val="3342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Северо</a:t>
            </a:r>
            <a:r>
              <a:rPr lang="en-US" sz="1200" b="1" spc="-30" dirty="0" smtClean="0">
                <a:solidFill>
                  <a:srgbClr val="3342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1" spc="-30" dirty="0" err="1" smtClean="0">
                <a:solidFill>
                  <a:srgbClr val="3342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Кавказского</a:t>
            </a:r>
            <a:r>
              <a:rPr lang="en-US" sz="1200" b="1" spc="-30" dirty="0" smtClean="0">
                <a:solidFill>
                  <a:srgbClr val="3342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spc="-30" dirty="0" smtClean="0">
                <a:solidFill>
                  <a:srgbClr val="3342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федерального округа                            с наибольшими и наименьшими значениями показателя</a:t>
            </a:r>
            <a:endParaRPr lang="ru-RU" sz="1200" b="1" spc="-30" dirty="0">
              <a:solidFill>
                <a:srgbClr val="3342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\\p20-pochta\ОБЩАЯ\ОТДЕЛ НАСЕЛЕНИЯ\15163653875a61e64b80cef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8487">
            <a:off x="6941380" y="1575396"/>
            <a:ext cx="4862781" cy="4240344"/>
          </a:xfrm>
          <a:prstGeom prst="rect">
            <a:avLst/>
          </a:prstGeom>
          <a:noFill/>
        </p:spPr>
      </p:pic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427821" y="2284913"/>
          <a:ext cx="1644819" cy="37849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44819"/>
              </a:tblGrid>
              <a:tr h="268895">
                <a:tc>
                  <a:txBody>
                    <a:bodyPr/>
                    <a:lstStyle/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Чеченская Республика</a:t>
                      </a:r>
                      <a:endParaRPr lang="ru-RU" sz="1100" kern="1200" spc="-3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326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Кабардино-Балкарская Республика</a:t>
                      </a:r>
                      <a:endParaRPr lang="ru-RU" sz="1100" kern="1200" spc="-3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Ставропольский край</a:t>
                      </a:r>
                      <a:endParaRPr lang="ru-RU" sz="1100" kern="1200" spc="-3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6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kern="1200" spc="-3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Северо</a:t>
                      </a:r>
                      <a:r>
                        <a:rPr lang="en-US" sz="1100" b="1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100" b="1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Кавказский </a:t>
                      </a:r>
                      <a:endParaRPr lang="en-US" sz="1100" b="1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b="1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федеральный округ</a:t>
                      </a:r>
                      <a:endParaRPr lang="ru-RU" sz="1100" b="1" kern="1200" spc="-3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Республика Дагестан</a:t>
                      </a:r>
                      <a:endParaRPr lang="ru-RU" sz="1100" kern="1200" spc="-3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0263">
                <a:tc>
                  <a:txBody>
                    <a:bodyPr/>
                    <a:lstStyle/>
                    <a:p>
                      <a:pPr algn="l" fontAlgn="b"/>
                      <a:endParaRPr lang="en-US" sz="11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kern="1200" spc="-3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Карачаево</a:t>
                      </a:r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Черкесская Республика</a:t>
                      </a:r>
                      <a:endParaRPr lang="ru-RU" sz="1100" kern="1200" spc="-3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5166">
                <a:tc>
                  <a:txBody>
                    <a:bodyPr/>
                    <a:lstStyle/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Республика Северная </a:t>
                      </a:r>
                      <a:endParaRPr lang="en-US" sz="11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Осетия- Алания</a:t>
                      </a:r>
                      <a:endParaRPr lang="ru-RU" sz="1100" kern="1200" spc="-3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2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Республика Ингушетия</a:t>
                      </a:r>
                      <a:endParaRPr lang="ru-RU" sz="1100" kern="1200" spc="-3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980" y="452357"/>
            <a:ext cx="972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52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52691" y="665989"/>
            <a:ext cx="10734913" cy="501500"/>
          </a:xfrm>
        </p:spPr>
        <p:txBody>
          <a:bodyPr/>
          <a:lstStyle/>
          <a:p>
            <a:r>
              <a:rPr lang="ru-RU" sz="2600" b="1" dirty="0"/>
              <a:t>ЧИСЛО ЗАРЕГИСТРИРОВАННЫХ РАЗВОДОВ</a:t>
            </a:r>
          </a:p>
          <a:p>
            <a:pPr>
              <a:lnSpc>
                <a:spcPct val="30000"/>
              </a:lnSpc>
            </a:pPr>
            <a:r>
              <a:rPr lang="ru-RU" sz="1600" dirty="0"/>
              <a:t>ТЫСЯЧ ЕДИНИЦ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026313"/>
              </p:ext>
            </p:extLst>
          </p:nvPr>
        </p:nvGraphicFramePr>
        <p:xfrm>
          <a:off x="3267654" y="1512837"/>
          <a:ext cx="8609958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59"/>
          <p:cNvGrpSpPr/>
          <p:nvPr/>
        </p:nvGrpSpPr>
        <p:grpSpPr>
          <a:xfrm>
            <a:off x="5086664" y="5819972"/>
            <a:ext cx="516677" cy="170846"/>
            <a:chOff x="2156039" y="6355682"/>
            <a:chExt cx="516677" cy="170846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5539835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7207885" y="5819972"/>
            <a:ext cx="516677" cy="170846"/>
            <a:chOff x="2156039" y="6355682"/>
            <a:chExt cx="516677" cy="170846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7661056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000" b="1" dirty="0">
              <a:solidFill>
                <a:srgbClr val="FFC3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9402452" y="5819972"/>
            <a:ext cx="516677" cy="170846"/>
            <a:chOff x="2156039" y="6355682"/>
            <a:chExt cx="516677" cy="170846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9855623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2234342"/>
            <a:ext cx="175349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,2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1597199"/>
            <a:ext cx="2452457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Разводимость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53021" y="2362011"/>
            <a:ext cx="105044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разводов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74118" y="1870318"/>
            <a:ext cx="18293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январь – июнь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73344" y="2074974"/>
            <a:ext cx="257652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73344" y="3217755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9" y="2852036"/>
            <a:ext cx="2596660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Число зарегистрированных разводов</a:t>
            </a:r>
          </a:p>
        </p:txBody>
      </p:sp>
      <p:sp>
        <p:nvSpPr>
          <p:cNvPr id="76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3382294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,6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480606" y="3585818"/>
            <a:ext cx="1469258" cy="33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1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расчете на 1000 человек населения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373344" y="4285642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4079304"/>
            <a:ext cx="2877597" cy="24665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Коэффициент разводимости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92138" y="3422445"/>
            <a:ext cx="486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</a:p>
        </p:txBody>
      </p:sp>
      <p:sp>
        <p:nvSpPr>
          <p:cNvPr id="82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4438010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в 2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</a:t>
            </a:r>
            <a:r>
              <a:rPr lang="en-US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7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373344" y="5353529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5135020"/>
            <a:ext cx="3175664" cy="24665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Изменение к январю – июню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 года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581625" y="4478161"/>
            <a:ext cx="851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</a:t>
            </a:r>
            <a:endParaRPr lang="ru-RU" sz="32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251" y="477889"/>
            <a:ext cx="972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57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38445" y="754805"/>
            <a:ext cx="7834241" cy="957365"/>
          </a:xfrm>
        </p:spPr>
        <p:txBody>
          <a:bodyPr/>
          <a:lstStyle/>
          <a:p>
            <a:r>
              <a:rPr lang="ru-RU" sz="2600" b="1" dirty="0"/>
              <a:t>КОЭФФИЦИЕНТ РАЗВОДИМОСТИ</a:t>
            </a:r>
          </a:p>
          <a:p>
            <a:pPr>
              <a:lnSpc>
                <a:spcPct val="30000"/>
              </a:lnSpc>
            </a:pPr>
            <a:r>
              <a:rPr lang="ru-RU" sz="1600" dirty="0"/>
              <a:t>НА 1000 ЧЕЛОВЕК НАСЕЛЕНИЯ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3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6" name="Диаграмма 65"/>
          <p:cNvGraphicFramePr/>
          <p:nvPr>
            <p:extLst>
              <p:ext uri="{D42A27DB-BD31-4B8C-83A1-F6EECF244321}">
                <p14:modId xmlns:p14="http://schemas.microsoft.com/office/powerpoint/2010/main" val="1648195057"/>
              </p:ext>
            </p:extLst>
          </p:nvPr>
        </p:nvGraphicFramePr>
        <p:xfrm>
          <a:off x="2153691" y="1968381"/>
          <a:ext cx="2402076" cy="423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8" name="Прямая соединительная линия 67"/>
          <p:cNvCxnSpPr/>
          <p:nvPr/>
        </p:nvCxnSpPr>
        <p:spPr>
          <a:xfrm>
            <a:off x="2290689" y="2103133"/>
            <a:ext cx="0" cy="3915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1F939BE9-249B-40A0-8A42-FE603AB7DD95}"/>
              </a:ext>
            </a:extLst>
          </p:cNvPr>
          <p:cNvSpPr/>
          <p:nvPr/>
        </p:nvSpPr>
        <p:spPr>
          <a:xfrm>
            <a:off x="4763194" y="2461384"/>
            <a:ext cx="21791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значение показателя </a:t>
            </a:r>
            <a:r>
              <a:rPr lang="ru-RU" sz="11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больше</a:t>
            </a:r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чем по Федеральному округу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4783608" y="3648733"/>
            <a:ext cx="21587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значение показателя </a:t>
            </a:r>
            <a:r>
              <a:rPr lang="ru-RU" sz="1100" b="1" spc="-30" dirty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меньше</a:t>
            </a:r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чем по Федеральному округу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FBBDDA23-9378-4312-9034-4818E85033BA}"/>
              </a:ext>
            </a:extLst>
          </p:cNvPr>
          <p:cNvSpPr/>
          <p:nvPr/>
        </p:nvSpPr>
        <p:spPr>
          <a:xfrm>
            <a:off x="4756480" y="1847940"/>
            <a:ext cx="218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endParaRPr lang="ru-RU" sz="1200" spc="-30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4756480" y="3035289"/>
            <a:ext cx="18431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30" dirty="0" smtClean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endParaRPr lang="ru-RU" sz="1200" spc="-30" dirty="0">
              <a:solidFill>
                <a:srgbClr val="4FAF4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1F939BE9-249B-40A0-8A42-FE603AB7DD95}"/>
              </a:ext>
            </a:extLst>
          </p:cNvPr>
          <p:cNvSpPr/>
          <p:nvPr/>
        </p:nvSpPr>
        <p:spPr>
          <a:xfrm>
            <a:off x="5122314" y="2223316"/>
            <a:ext cx="13435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регионов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1F939BE9-249B-40A0-8A42-FE603AB7DD95}"/>
              </a:ext>
            </a:extLst>
          </p:cNvPr>
          <p:cNvSpPr/>
          <p:nvPr/>
        </p:nvSpPr>
        <p:spPr>
          <a:xfrm>
            <a:off x="5122314" y="3433959"/>
            <a:ext cx="13435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регионов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05689" y="1599768"/>
            <a:ext cx="436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>
                <a:solidFill>
                  <a:srgbClr val="3342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Регионы </a:t>
            </a:r>
            <a:r>
              <a:rPr lang="ru-RU" sz="1200" b="1" spc="-30" dirty="0" err="1" smtClean="0">
                <a:solidFill>
                  <a:srgbClr val="3342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Северо</a:t>
            </a:r>
            <a:r>
              <a:rPr lang="en-US" sz="1200" b="1" spc="-30" dirty="0" smtClean="0">
                <a:solidFill>
                  <a:srgbClr val="3342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spc="-30" dirty="0" smtClean="0">
                <a:solidFill>
                  <a:srgbClr val="3342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200" b="1" spc="-30" dirty="0" smtClean="0">
                <a:solidFill>
                  <a:srgbClr val="3342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spc="-30" dirty="0" smtClean="0">
                <a:solidFill>
                  <a:srgbClr val="3342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Кавказского </a:t>
            </a:r>
            <a:r>
              <a:rPr lang="ru-RU" sz="1200" b="1" spc="-30" dirty="0">
                <a:solidFill>
                  <a:srgbClr val="3342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федерального округа                            с наибольшими и наименьшими значениями показателя</a:t>
            </a:r>
          </a:p>
        </p:txBody>
      </p:sp>
      <p:pic>
        <p:nvPicPr>
          <p:cNvPr id="55" name="Picture 2" descr="\\p20-pochta\ОБЩАЯ\ОТДЕЛ НАСЕЛЕНИЯ\15163653875a61e64b80cef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8487">
            <a:off x="6941380" y="1575396"/>
            <a:ext cx="4862781" cy="4240344"/>
          </a:xfrm>
          <a:prstGeom prst="rect">
            <a:avLst/>
          </a:prstGeom>
          <a:noFill/>
        </p:spPr>
      </p:pic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532575" y="2103133"/>
          <a:ext cx="1689468" cy="37939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89468"/>
              </a:tblGrid>
              <a:tr h="378810">
                <a:tc>
                  <a:txBody>
                    <a:bodyPr/>
                    <a:lstStyle/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Карачаево-Черкесская Республика</a:t>
                      </a:r>
                      <a:endParaRPr lang="ru-RU" sz="1100" kern="1200" spc="-3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5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Ставропольский край</a:t>
                      </a:r>
                      <a:endParaRPr lang="ru-RU" sz="1100" kern="1200" spc="-3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00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Республика Северная Осетия- Алания</a:t>
                      </a:r>
                      <a:endParaRPr lang="ru-RU" sz="1100" kern="1200" spc="-3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509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Кабардино-Балкарская Республика</a:t>
                      </a:r>
                      <a:endParaRPr lang="ru-RU" sz="1100" b="0" kern="1200" spc="-3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kern="1200" spc="-3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Северо</a:t>
                      </a:r>
                      <a:r>
                        <a:rPr lang="en-US" sz="1100" b="1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100" b="1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Кавказский </a:t>
                      </a:r>
                      <a:endParaRPr lang="en-US" sz="1100" b="1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b="1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федеральный округ</a:t>
                      </a:r>
                      <a:endParaRPr lang="ru-RU" sz="1100" b="1" kern="1200" spc="-3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0263">
                <a:tc>
                  <a:txBody>
                    <a:bodyPr/>
                    <a:lstStyle/>
                    <a:p>
                      <a:pPr algn="l" fontAlgn="b"/>
                      <a:endParaRPr lang="en-US" sz="11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Республика Дагестан</a:t>
                      </a:r>
                      <a:endParaRPr lang="ru-RU" sz="1100" kern="1200" spc="-3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5166">
                <a:tc>
                  <a:txBody>
                    <a:bodyPr/>
                    <a:lstStyle/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3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Республика Северная </a:t>
                      </a:r>
                      <a:endParaRPr lang="en-US" sz="1100" kern="1200" spc="-3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Осетия- Алания</a:t>
                      </a:r>
                      <a:endParaRPr lang="ru-RU" sz="1100" kern="1200" spc="-3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2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Чеченская Республика</a:t>
                      </a:r>
                      <a:endParaRPr lang="ru-RU" sz="1100" kern="1200" spc="-3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827" y="519041"/>
            <a:ext cx="972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14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99399367"/>
              </p:ext>
            </p:extLst>
          </p:nvPr>
        </p:nvGraphicFramePr>
        <p:xfrm>
          <a:off x="2728441" y="2270984"/>
          <a:ext cx="6053166" cy="353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/>
          </a:p>
        </p:txBody>
      </p:sp>
      <p:grpSp>
        <p:nvGrpSpPr>
          <p:cNvPr id="3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4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6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pSp>
        <p:nvGrpSpPr>
          <p:cNvPr id="7" name="Группа 12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3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Текст 3"/>
          <p:cNvSpPr txBox="1">
            <a:spLocks/>
          </p:cNvSpPr>
          <p:nvPr/>
        </p:nvSpPr>
        <p:spPr>
          <a:xfrm>
            <a:off x="1233837" y="708009"/>
            <a:ext cx="10976437" cy="902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200" b="1" spc="-30" dirty="0"/>
              <a:t>СВЕДЕНИЯ О ЧИСЛЕ ЗАРЕГИСТРИРОВАННЫХ УМЕРШИХ</a:t>
            </a:r>
            <a:endParaRPr lang="en-US" sz="2200" b="1" spc="-3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200" b="1" spc="-30" dirty="0"/>
              <a:t>С УСТАНОВЛЕННЫМ</a:t>
            </a:r>
            <a:r>
              <a:rPr lang="en-US" sz="2200" b="1" spc="-30" dirty="0"/>
              <a:t> (</a:t>
            </a:r>
            <a:r>
              <a:rPr lang="ru-RU" sz="2200" b="1" spc="-30" dirty="0"/>
              <a:t>ПРЕДПОЛАГАЕМЫМ) ДИАГНОЗОМ </a:t>
            </a:r>
            <a:r>
              <a:rPr lang="en-US" sz="2200" b="1" spc="-30" dirty="0"/>
              <a:t>COVID-19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200" spc="-30" dirty="0"/>
              <a:t>ЗА ИЮНЬ </a:t>
            </a:r>
            <a:r>
              <a:rPr lang="ru-RU" sz="1200" spc="-30" dirty="0" smtClean="0"/>
              <a:t>2021 </a:t>
            </a:r>
            <a:r>
              <a:rPr lang="ru-RU" sz="1200" spc="-30" dirty="0"/>
              <a:t>ГОДА, ЧЕЛОВЕК</a:t>
            </a:r>
          </a:p>
        </p:txBody>
      </p:sp>
      <p:grpSp>
        <p:nvGrpSpPr>
          <p:cNvPr id="8" name="Группа 122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24" name="Овал 123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1" name="Рисунок 220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76" y="791989"/>
              <a:ext cx="468000" cy="468000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116923" y="1769962"/>
            <a:ext cx="4877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spc="-60" dirty="0" smtClean="0">
                <a:solidFill>
                  <a:schemeClr val="accent1">
                    <a:lumMod val="75000"/>
                  </a:schemeClr>
                </a:solidFill>
              </a:rPr>
              <a:t>Чеченская </a:t>
            </a:r>
            <a:r>
              <a:rPr lang="ru-RU" sz="2400" b="1" spc="-60" dirty="0" smtClean="0">
                <a:solidFill>
                  <a:schemeClr val="accent1">
                    <a:lumMod val="75000"/>
                  </a:schemeClr>
                </a:solidFill>
              </a:rPr>
              <a:t>Республика </a:t>
            </a:r>
            <a:endParaRPr lang="ru-RU" sz="2400" b="1" spc="-6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4355694" y="3360315"/>
            <a:ext cx="1471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0"/>
            <a:r>
              <a:rPr lang="ru-RU" sz="8000" b="1" spc="-110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ru-RU" sz="8000" b="1" spc="-110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5555909" y="3619295"/>
            <a:ext cx="167504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0">
              <a:lnSpc>
                <a:spcPct val="90000"/>
              </a:lnSpc>
            </a:pPr>
            <a:r>
              <a:rPr lang="ru-RU" sz="1200" b="1" spc="-50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</a:p>
          <a:p>
            <a:pPr indent="0" defTabSz="0">
              <a:lnSpc>
                <a:spcPct val="90000"/>
              </a:lnSpc>
            </a:pPr>
            <a:r>
              <a:rPr lang="ru-RU" sz="1200" b="1" spc="-50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УМЕРШИХ</a:t>
            </a:r>
          </a:p>
          <a:p>
            <a:pPr indent="0" defTabSz="0">
              <a:lnSpc>
                <a:spcPct val="90000"/>
              </a:lnSpc>
            </a:pPr>
            <a:r>
              <a:rPr lang="ru-RU" sz="1200" b="1" spc="-50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en-US" sz="1200" b="1" spc="-50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ru-RU" sz="1200" b="1" spc="-50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200" b="1" spc="-50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200" b="1" spc="-50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0">
              <a:lnSpc>
                <a:spcPct val="90000"/>
              </a:lnSpc>
            </a:pPr>
            <a:r>
              <a:rPr lang="en-US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причина смерти и прочая причина смерти)</a:t>
            </a:r>
          </a:p>
        </p:txBody>
      </p:sp>
      <p:sp>
        <p:nvSpPr>
          <p:cNvPr id="246" name="Freeform 10"/>
          <p:cNvSpPr/>
          <p:nvPr/>
        </p:nvSpPr>
        <p:spPr>
          <a:xfrm flipH="1" flipV="1">
            <a:off x="1004562" y="3539238"/>
            <a:ext cx="3216684" cy="9000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28575" cmpd="sng">
            <a:solidFill>
              <a:srgbClr val="FFC32E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Roboto Regular" charset="0"/>
            </a:endParaRPr>
          </a:p>
        </p:txBody>
      </p:sp>
      <p:sp>
        <p:nvSpPr>
          <p:cNvPr id="247" name="Freeform 10"/>
          <p:cNvSpPr/>
          <p:nvPr/>
        </p:nvSpPr>
        <p:spPr>
          <a:xfrm>
            <a:off x="7301472" y="2587585"/>
            <a:ext cx="3180877" cy="9000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28575" cmpd="sng">
            <a:solidFill>
              <a:srgbClr val="E1002B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Roboto Regular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88461" y="2536959"/>
            <a:ext cx="4844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>
                <a:solidFill>
                  <a:srgbClr val="E1002B"/>
                </a:solidFill>
                <a:latin typeface="Arial Cyr" panose="020B0604020202020204" pitchFamily="34" charset="0"/>
              </a:rPr>
              <a:t>2</a:t>
            </a:r>
            <a:endParaRPr lang="ru-RU" sz="4200" b="1" dirty="0">
              <a:solidFill>
                <a:srgbClr val="E1002B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14322" y="2768647"/>
            <a:ext cx="1989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E1002B"/>
                </a:solidFill>
              </a:rPr>
              <a:t>COVID-19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, ВИРУС ИДЕНТИФИЦИРОВАН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322349" y="3254596"/>
            <a:ext cx="2160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Прямоугольник 252"/>
          <p:cNvSpPr/>
          <p:nvPr/>
        </p:nvSpPr>
        <p:spPr>
          <a:xfrm>
            <a:off x="874709" y="3725288"/>
            <a:ext cx="4844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 smtClean="0">
                <a:solidFill>
                  <a:srgbClr val="FFC32E"/>
                </a:solidFill>
                <a:latin typeface="Arial Cyr" panose="020B0604020202020204" pitchFamily="34" charset="0"/>
              </a:rPr>
              <a:t>1</a:t>
            </a:r>
            <a:endParaRPr lang="ru-RU" sz="4200" b="1" dirty="0">
              <a:solidFill>
                <a:srgbClr val="FFC32E"/>
              </a:solidFill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1233837" y="3959913"/>
            <a:ext cx="2337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FFC000"/>
                </a:solidFill>
              </a:rPr>
              <a:t>COVID-19</a:t>
            </a:r>
            <a:r>
              <a:rPr lang="en-US" sz="1000" dirty="0" smtClean="0">
                <a:solidFill>
                  <a:srgbClr val="FFC000"/>
                </a:solidFill>
              </a:rPr>
              <a:t>,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ВИРУС НЕ ИДЕНТИФИЦИРОВАН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180967C-98DA-B341-B190-45990DD7F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560631"/>
            <a:ext cx="5102168" cy="3987800"/>
          </a:xfrm>
        </p:spPr>
        <p:txBody>
          <a:bodyPr anchor="ctr" anchorCtr="0"/>
          <a:lstStyle/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3600" b="1" spc="-60" dirty="0"/>
              <a:t>Оперативные итоги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3600" b="1" spc="-60" dirty="0"/>
              <a:t>естественного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3600" b="1" spc="-60" dirty="0"/>
              <a:t>движения населения</a:t>
            </a:r>
          </a:p>
          <a:p>
            <a:pPr>
              <a:spcBef>
                <a:spcPts val="0"/>
              </a:spcBef>
            </a:pPr>
            <a:endParaRPr lang="ru-RU" sz="2200" b="1" spc="-60" dirty="0"/>
          </a:p>
          <a:p>
            <a:pPr>
              <a:spcBef>
                <a:spcPts val="0"/>
              </a:spcBef>
            </a:pPr>
            <a:r>
              <a:rPr lang="en-US" sz="2200" b="1" spc="-60" dirty="0" smtClean="0"/>
              <a:t>Чеченской </a:t>
            </a:r>
            <a:r>
              <a:rPr lang="ru-RU" sz="2200" b="1" spc="-60" dirty="0" smtClean="0"/>
              <a:t>Республики </a:t>
            </a:r>
            <a:endParaRPr lang="ru-RU" sz="2200" b="1" spc="-60" dirty="0"/>
          </a:p>
          <a:p>
            <a:endParaRPr lang="ru-RU" sz="2400" spc="-50" dirty="0"/>
          </a:p>
          <a:p>
            <a:r>
              <a:rPr lang="ru-RU" sz="1800" spc="-50" dirty="0"/>
              <a:t>за январь – июнь </a:t>
            </a:r>
            <a:r>
              <a:rPr lang="ru-RU" sz="1800" spc="-50" dirty="0" smtClean="0"/>
              <a:t>2021 </a:t>
            </a:r>
            <a:r>
              <a:rPr lang="ru-RU" sz="1800" spc="-50" dirty="0"/>
              <a:t>года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5729014" y="1924750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4577E3-77E7-0642-A0BE-22BE0A730F5D}"/>
              </a:ext>
            </a:extLst>
          </p:cNvPr>
          <p:cNvSpPr txBox="1"/>
          <p:nvPr/>
        </p:nvSpPr>
        <p:spPr>
          <a:xfrm>
            <a:off x="5729014" y="2690074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31323C-2055-584D-A86B-5B9C74DDA48E}"/>
              </a:ext>
            </a:extLst>
          </p:cNvPr>
          <p:cNvSpPr txBox="1"/>
          <p:nvPr/>
        </p:nvSpPr>
        <p:spPr>
          <a:xfrm>
            <a:off x="5729014" y="3455398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4CC2F8C-91BD-2042-BE4E-7A11BCA9C2AC}"/>
              </a:ext>
            </a:extLst>
          </p:cNvPr>
          <p:cNvSpPr txBox="1"/>
          <p:nvPr/>
        </p:nvSpPr>
        <p:spPr>
          <a:xfrm>
            <a:off x="5729014" y="4220722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FEEAB0-F7B3-D44F-889A-34EB548FAF78}"/>
              </a:ext>
            </a:extLst>
          </p:cNvPr>
          <p:cNvSpPr txBox="1"/>
          <p:nvPr/>
        </p:nvSpPr>
        <p:spPr>
          <a:xfrm>
            <a:off x="5729014" y="4986044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6392908" y="2109416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РОЖДАЕМОСТИ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0254615-4211-1E48-AC2F-83E3F0881460}"/>
              </a:ext>
            </a:extLst>
          </p:cNvPr>
          <p:cNvSpPr/>
          <p:nvPr/>
        </p:nvSpPr>
        <p:spPr>
          <a:xfrm>
            <a:off x="6392908" y="2874740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СМЕРТНОСТИ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8CD7FF3-F4BA-904E-84C4-FEE8822C08EA}"/>
              </a:ext>
            </a:extLst>
          </p:cNvPr>
          <p:cNvSpPr/>
          <p:nvPr/>
        </p:nvSpPr>
        <p:spPr>
          <a:xfrm>
            <a:off x="6392908" y="3640064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МЛАДЕНЧЕСКОЙ СМЕРТНОСТИ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4C40D24-4194-E643-AEEF-5F4E10E87C3F}"/>
              </a:ext>
            </a:extLst>
          </p:cNvPr>
          <p:cNvSpPr/>
          <p:nvPr/>
        </p:nvSpPr>
        <p:spPr>
          <a:xfrm>
            <a:off x="6392908" y="4405388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БРАЧНОСТИ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E744A9F-B8E3-F542-9EC8-0CBB88A1D915}"/>
              </a:ext>
            </a:extLst>
          </p:cNvPr>
          <p:cNvSpPr/>
          <p:nvPr/>
        </p:nvSpPr>
        <p:spPr>
          <a:xfrm>
            <a:off x="6392908" y="5170710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РАЗВОДИМОСТИ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5729014" y="1159426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6392907" y="1344092"/>
            <a:ext cx="5799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ПОКАЗАТЕЛИ ЕСТЕСТВЕННОГО ПРИРОСТА НАСЕЛЕНИЯ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9014" y="6355682"/>
            <a:ext cx="33473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Ежемесячные данные оперативной статистики  </a:t>
            </a:r>
          </a:p>
        </p:txBody>
      </p:sp>
    </p:spTree>
    <p:extLst>
      <p:ext uri="{BB962C8B-B14F-4D97-AF65-F5344CB8AC3E}">
        <p14:creationId xmlns:p14="http://schemas.microsoft.com/office/powerpoint/2010/main" val="15816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xmlns="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835810"/>
              </p:ext>
            </p:extLst>
          </p:nvPr>
        </p:nvGraphicFramePr>
        <p:xfrm>
          <a:off x="2949864" y="1090655"/>
          <a:ext cx="9104243" cy="4840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56742" y="683556"/>
            <a:ext cx="7959569" cy="556188"/>
          </a:xfrm>
        </p:spPr>
        <p:txBody>
          <a:bodyPr/>
          <a:lstStyle/>
          <a:p>
            <a:r>
              <a:rPr lang="ru-RU" sz="2600" b="1" dirty="0"/>
              <a:t>ЕСТЕСТВЕННОЕ ДВИЖЕНИЕ НАСЕЛЕНИЯ</a:t>
            </a:r>
          </a:p>
          <a:p>
            <a:pPr>
              <a:lnSpc>
                <a:spcPct val="50000"/>
              </a:lnSpc>
            </a:pPr>
            <a:r>
              <a:rPr lang="ru-RU" sz="1600" dirty="0"/>
              <a:t>ТЫСЯЧ ЧЕЛОВЕК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5525421" y="5241436"/>
            <a:ext cx="1052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3EC91913-085C-4197-B2A6-AC49706A6B08}"/>
              </a:ext>
            </a:extLst>
          </p:cNvPr>
          <p:cNvSpPr/>
          <p:nvPr/>
        </p:nvSpPr>
        <p:spPr>
          <a:xfrm>
            <a:off x="10105436" y="5245727"/>
            <a:ext cx="101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Левая фигурная скобка 9">
            <a:extLst>
              <a:ext uri="{FF2B5EF4-FFF2-40B4-BE49-F238E27FC236}">
                <a16:creationId xmlns:a16="http://schemas.microsoft.com/office/drawing/2014/main" xmlns="" id="{36A09732-C85B-45D9-9F5E-4EC8C924A94B}"/>
              </a:ext>
            </a:extLst>
          </p:cNvPr>
          <p:cNvSpPr/>
          <p:nvPr/>
        </p:nvSpPr>
        <p:spPr>
          <a:xfrm rot="16200000">
            <a:off x="5927756" y="2167303"/>
            <a:ext cx="223282" cy="5808615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2351498"/>
            <a:ext cx="1977333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9797</a:t>
            </a:r>
            <a:endParaRPr lang="ru-RU" sz="48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50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1594458"/>
            <a:ext cx="2675745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Показатели естественного движения населения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94032" y="2278359"/>
            <a:ext cx="955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118" y="1870318"/>
            <a:ext cx="18293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 январь – июнь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3254" y="5989718"/>
            <a:ext cx="209006" cy="209006"/>
          </a:xfrm>
          <a:prstGeom prst="rect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866829" y="5968028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родившихся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50210" y="5989718"/>
            <a:ext cx="209006" cy="209006"/>
          </a:xfrm>
          <a:prstGeom prst="rect">
            <a:avLst/>
          </a:prstGeom>
          <a:solidFill>
            <a:srgbClr val="3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710739" y="5968028"/>
            <a:ext cx="11897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умерших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7945138" y="5999497"/>
            <a:ext cx="516677" cy="170846"/>
            <a:chOff x="2156039" y="6355682"/>
            <a:chExt cx="516677" cy="170846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Прямоугольник 57"/>
          <p:cNvSpPr/>
          <p:nvPr/>
        </p:nvSpPr>
        <p:spPr>
          <a:xfrm>
            <a:off x="8447356" y="5968028"/>
            <a:ext cx="16562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Естественный прирост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3344" y="2074974"/>
            <a:ext cx="257652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3344" y="3367926"/>
            <a:ext cx="257652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3106792"/>
            <a:ext cx="2877597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Естественный прирост населения</a:t>
            </a:r>
          </a:p>
        </p:txBody>
      </p:sp>
      <p:sp>
        <p:nvSpPr>
          <p:cNvPr id="57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6" y="3799547"/>
            <a:ext cx="1315708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13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,2 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763931" y="4028010"/>
            <a:ext cx="1521479" cy="33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1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расчете на 1000 человек населения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373344" y="4931824"/>
            <a:ext cx="257652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4585937"/>
            <a:ext cx="2877597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Коэффициент естественного прироста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280421" y="3844479"/>
            <a:ext cx="638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  <a:endParaRPr lang="ru-RU" sz="32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472776" y="665989"/>
            <a:ext cx="684000" cy="720000"/>
            <a:chOff x="436776" y="665989"/>
            <a:chExt cx="720000" cy="720000"/>
          </a:xfrm>
        </p:grpSpPr>
        <p:sp>
          <p:nvSpPr>
            <p:cNvPr id="52" name="Овал 51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76" y="713241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966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44729" y="665989"/>
            <a:ext cx="10711644" cy="771923"/>
          </a:xfrm>
        </p:spPr>
        <p:txBody>
          <a:bodyPr anchor="ctr"/>
          <a:lstStyle/>
          <a:p>
            <a:r>
              <a:rPr lang="ru-RU" sz="2600" b="1" spc="-120" dirty="0"/>
              <a:t>КОЭФФИЦИЕНТ ЕСТЕСТВЕННОГО ПРИРОСТА (УБЫЛИ) НАСЕЛЕНИЯ </a:t>
            </a:r>
            <a:r>
              <a:rPr lang="ru-RU" sz="1600" dirty="0"/>
              <a:t>НА 1000 ЧЕЛОВЕК </a:t>
            </a:r>
            <a:r>
              <a:rPr lang="ru-RU" sz="1600" dirty="0" smtClean="0"/>
              <a:t>НАСЕЛЕНИЯ</a:t>
            </a:r>
            <a:r>
              <a:rPr lang="en-US" sz="1600" dirty="0" smtClean="0"/>
              <a:t> ЗА 2020 ГОД</a:t>
            </a:r>
            <a:endParaRPr lang="ru-RU" sz="1600" dirty="0"/>
          </a:p>
        </p:txBody>
      </p:sp>
      <p:grpSp>
        <p:nvGrpSpPr>
          <p:cNvPr id="10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23072" y="5732862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3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4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1" name="Прямоугольник 10"/>
          <p:cNvSpPr/>
          <p:nvPr/>
        </p:nvSpPr>
        <p:spPr>
          <a:xfrm>
            <a:off x="305689" y="1546891"/>
            <a:ext cx="436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>
                <a:solidFill>
                  <a:srgbClr val="3342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Муниципальные образования и городские округа                    с наибольшими и наименьшими значениями показателя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702666583"/>
              </p:ext>
            </p:extLst>
          </p:nvPr>
        </p:nvGraphicFramePr>
        <p:xfrm>
          <a:off x="2804971" y="1952237"/>
          <a:ext cx="2986229" cy="429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22848"/>
              </p:ext>
            </p:extLst>
          </p:nvPr>
        </p:nvGraphicFramePr>
        <p:xfrm>
          <a:off x="305690" y="2072870"/>
          <a:ext cx="2492588" cy="4050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2588">
                  <a:extLst>
                    <a:ext uri="{9D8B030D-6E8A-4147-A177-3AD203B41FA5}">
                      <a16:colId xmlns:a16="http://schemas.microsoft.com/office/drawing/2014/main" xmlns="" val="1545728881"/>
                    </a:ext>
                  </a:extLst>
                </a:gridCol>
              </a:tblGrid>
              <a:tr h="368184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Городской округ г</a:t>
                      </a:r>
                      <a:r>
                        <a:rPr lang="en-US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ород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Аргун </a:t>
                      </a:r>
                      <a:endParaRPr lang="ru-RU" sz="1000" b="0" u="none" strike="noStrike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3390052"/>
                  </a:ext>
                </a:extLst>
              </a:tr>
              <a:tr h="368184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Гудермесский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000" b="0" u="none" strike="noStrike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184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Ножай-Юртовский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</a:t>
                      </a:r>
                      <a:r>
                        <a:rPr lang="ru-RU" sz="10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184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Курчалоевский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</a:t>
                      </a:r>
                      <a:r>
                        <a:rPr lang="ru-RU" sz="10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184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Грозненский муниципальный район</a:t>
                      </a:r>
                      <a:endParaRPr lang="ru-RU" sz="1000" b="0" u="none" strike="noStrike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18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Чеченская Республика</a:t>
                      </a:r>
                      <a:endParaRPr lang="ru-RU" sz="11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18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Итум-Калинский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 </a:t>
                      </a:r>
                      <a:endParaRPr lang="ru-RU" sz="1000" b="0" u="none" strike="noStrike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18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Шелковской муниципальный </a:t>
                      </a:r>
                      <a:r>
                        <a:rPr lang="ru-RU" sz="10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6555103"/>
                  </a:ext>
                </a:extLst>
              </a:tr>
              <a:tr h="36818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Надтеречный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 </a:t>
                      </a:r>
                      <a:endParaRPr lang="ru-RU" sz="1000" b="0" u="none" strike="noStrike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5958136"/>
                  </a:ext>
                </a:extLst>
              </a:tr>
              <a:tr h="36818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Итум-Калинский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</a:t>
                      </a:r>
                      <a:r>
                        <a:rPr lang="ru-RU" sz="10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605551"/>
                  </a:ext>
                </a:extLst>
              </a:tr>
              <a:tr h="36818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Ачхой-Мартановский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</a:t>
                      </a:r>
                      <a:r>
                        <a:rPr lang="ru-RU" sz="10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0937125"/>
                  </a:ext>
                </a:extLst>
              </a:tr>
            </a:tbl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2865935" y="2099807"/>
            <a:ext cx="0" cy="399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3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232" name="Овал 231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3" name="Рисунок 232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76" y="713241"/>
              <a:ext cx="648000" cy="648000"/>
            </a:xfrm>
            <a:prstGeom prst="rect">
              <a:avLst/>
            </a:prstGeom>
          </p:spPr>
        </p:pic>
      </p:grpSp>
      <p:sp>
        <p:nvSpPr>
          <p:cNvPr id="310" name="Прямоугольник 309">
            <a:extLst>
              <a:ext uri="{FF2B5EF4-FFF2-40B4-BE49-F238E27FC236}">
                <a16:creationId xmlns:a16="http://schemas.microsoft.com/office/drawing/2014/main" xmlns="" id="{1F939BE9-249B-40A0-8A42-FE603AB7DD95}"/>
              </a:ext>
            </a:extLst>
          </p:cNvPr>
          <p:cNvSpPr/>
          <p:nvPr/>
        </p:nvSpPr>
        <p:spPr>
          <a:xfrm>
            <a:off x="5611020" y="2821576"/>
            <a:ext cx="2037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значение показателя </a:t>
            </a:r>
            <a:r>
              <a:rPr lang="ru-RU" sz="1100" b="1" spc="-30" dirty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больше</a:t>
            </a:r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чем по Республике</a:t>
            </a:r>
          </a:p>
        </p:txBody>
      </p:sp>
      <p:sp>
        <p:nvSpPr>
          <p:cNvPr id="311" name="Прямоугольник 310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684421" y="4354289"/>
            <a:ext cx="20174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значение показателя </a:t>
            </a:r>
            <a:r>
              <a:rPr lang="ru-RU" sz="11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меньше</a:t>
            </a:r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чем по Республике</a:t>
            </a:r>
          </a:p>
        </p:txBody>
      </p:sp>
      <p:sp>
        <p:nvSpPr>
          <p:cNvPr id="312" name="Прямоугольник 311">
            <a:extLst>
              <a:ext uri="{FF2B5EF4-FFF2-40B4-BE49-F238E27FC236}">
                <a16:creationId xmlns:a16="http://schemas.microsoft.com/office/drawing/2014/main" xmlns="" id="{FBBDDA23-9378-4312-9034-4818E85033BA}"/>
              </a:ext>
            </a:extLst>
          </p:cNvPr>
          <p:cNvSpPr/>
          <p:nvPr/>
        </p:nvSpPr>
        <p:spPr>
          <a:xfrm>
            <a:off x="5462989" y="2181673"/>
            <a:ext cx="218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30" dirty="0" smtClean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12</a:t>
            </a:r>
            <a:endParaRPr lang="ru-RU" sz="12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Прямоугольник 312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541251" y="3714386"/>
            <a:ext cx="18431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5</a:t>
            </a:r>
            <a:endParaRPr lang="ru-RU" sz="12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1F939BE9-249B-40A0-8A42-FE603AB7DD95}"/>
              </a:ext>
            </a:extLst>
          </p:cNvPr>
          <p:cNvSpPr/>
          <p:nvPr/>
        </p:nvSpPr>
        <p:spPr>
          <a:xfrm>
            <a:off x="6119362" y="2390689"/>
            <a:ext cx="1343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 округ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F939BE9-249B-40A0-8A42-FE603AB7DD95}"/>
              </a:ext>
            </a:extLst>
          </p:cNvPr>
          <p:cNvSpPr/>
          <p:nvPr/>
        </p:nvSpPr>
        <p:spPr>
          <a:xfrm>
            <a:off x="6119362" y="3923402"/>
            <a:ext cx="1343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 округ</a:t>
            </a:r>
          </a:p>
        </p:txBody>
      </p:sp>
      <p:pic>
        <p:nvPicPr>
          <p:cNvPr id="60" name="Рисунок 5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t="43793" r="19103" b="7345"/>
          <a:stretch/>
        </p:blipFill>
        <p:spPr bwMode="auto">
          <a:xfrm>
            <a:off x="7701875" y="1217772"/>
            <a:ext cx="4380470" cy="5173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41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54029" y="677520"/>
            <a:ext cx="10702769" cy="553559"/>
          </a:xfrm>
        </p:spPr>
        <p:txBody>
          <a:bodyPr/>
          <a:lstStyle/>
          <a:p>
            <a:r>
              <a:rPr lang="ru-RU" sz="2600" b="1" dirty="0"/>
              <a:t>ЧИСЛО ЗАРЕГИСТРИРОВАННЫХ РОДИВШИХСЯ</a:t>
            </a:r>
          </a:p>
          <a:p>
            <a:pPr>
              <a:lnSpc>
                <a:spcPct val="50000"/>
              </a:lnSpc>
            </a:pPr>
            <a:r>
              <a:rPr lang="ru-RU" sz="1600" dirty="0"/>
              <a:t>ТЫСЯЧ ЧЕЛОВЕК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176327"/>
              </p:ext>
            </p:extLst>
          </p:nvPr>
        </p:nvGraphicFramePr>
        <p:xfrm>
          <a:off x="3267654" y="1512837"/>
          <a:ext cx="8609958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11029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5086664" y="5819972"/>
            <a:ext cx="516677" cy="170846"/>
            <a:chOff x="2156039" y="6355682"/>
            <a:chExt cx="516677" cy="17084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5539835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7328988" y="5819972"/>
            <a:ext cx="516677" cy="163430"/>
            <a:chOff x="2156039" y="6355682"/>
            <a:chExt cx="516677" cy="170846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7782159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000" b="1" dirty="0">
              <a:solidFill>
                <a:srgbClr val="FFC3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9402452" y="5819972"/>
            <a:ext cx="516677" cy="170846"/>
            <a:chOff x="2156039" y="6355682"/>
            <a:chExt cx="516677" cy="170846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9855623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2234342"/>
            <a:ext cx="175349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13,5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1597199"/>
            <a:ext cx="2452457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Рождаемость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550355" y="2365597"/>
            <a:ext cx="77313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74118" y="1870318"/>
            <a:ext cx="18293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январь – июнь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73344" y="2074974"/>
            <a:ext cx="257652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3344" y="3217755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9" y="2852036"/>
            <a:ext cx="2596660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Число зарегистрированных родившихся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3382294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18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,1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20941" y="3585818"/>
            <a:ext cx="1469258" cy="33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1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расчете на 1000 человек населения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73344" y="4285642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4079304"/>
            <a:ext cx="2877597" cy="24665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Коэффициент рождаемости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334712" y="3422445"/>
            <a:ext cx="486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</a:p>
        </p:txBody>
      </p:sp>
      <p:sp>
        <p:nvSpPr>
          <p:cNvPr id="46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4438010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-5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,7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3344" y="5353529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5135020"/>
            <a:ext cx="3175664" cy="24665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Изменение к январю – июню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 года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96471" y="4478161"/>
            <a:ext cx="486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815" y="506001"/>
            <a:ext cx="972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984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Диаграмма 119"/>
          <p:cNvGraphicFramePr/>
          <p:nvPr>
            <p:extLst>
              <p:ext uri="{D42A27DB-BD31-4B8C-83A1-F6EECF244321}">
                <p14:modId xmlns:p14="http://schemas.microsoft.com/office/powerpoint/2010/main" val="3678602862"/>
              </p:ext>
            </p:extLst>
          </p:nvPr>
        </p:nvGraphicFramePr>
        <p:xfrm>
          <a:off x="2701940" y="1968381"/>
          <a:ext cx="2792698" cy="423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33811" y="764207"/>
            <a:ext cx="10696778" cy="62178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600" b="1" dirty="0"/>
              <a:t>КОЭФФИЦИЕНТ РОЖДАЕМОСТИ </a:t>
            </a:r>
          </a:p>
          <a:p>
            <a:pPr>
              <a:lnSpc>
                <a:spcPct val="50000"/>
              </a:lnSpc>
            </a:pPr>
            <a:r>
              <a:rPr lang="ru-RU" sz="1600" dirty="0"/>
              <a:t>НА 1000 ЧЕЛОВЕК </a:t>
            </a:r>
            <a:r>
              <a:rPr lang="ru-RU" sz="1600" dirty="0" smtClean="0"/>
              <a:t>НАСЕЛЕНИЯ ЗА 2020 ГОД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23072" y="5732862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119" name="Таблица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29001"/>
              </p:ext>
            </p:extLst>
          </p:nvPr>
        </p:nvGraphicFramePr>
        <p:xfrm>
          <a:off x="264498" y="2087961"/>
          <a:ext cx="2533249" cy="39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3249">
                  <a:extLst>
                    <a:ext uri="{9D8B030D-6E8A-4147-A177-3AD203B41FA5}">
                      <a16:colId xmlns:a16="http://schemas.microsoft.com/office/drawing/2014/main" xmlns="" val="154572888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Гудермесский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33900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Урус-Мартановский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</a:t>
                      </a:r>
                      <a:r>
                        <a:rPr lang="ru-RU" sz="10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65551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Ножай-Юртовский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</a:t>
                      </a:r>
                      <a:r>
                        <a:rPr lang="ru-RU" sz="10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595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Курчалоевский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</a:t>
                      </a:r>
                      <a:r>
                        <a:rPr lang="ru-RU" sz="10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60555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Городской округ город  Грозный </a:t>
                      </a:r>
                      <a:endParaRPr lang="ru-RU" sz="1000" b="0" u="none" strike="noStrike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09371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Чеченская Республика</a:t>
                      </a:r>
                      <a:endParaRPr lang="ru-RU" sz="11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29732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Шалинский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</a:t>
                      </a:r>
                      <a:r>
                        <a:rPr lang="ru-RU" sz="10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4170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Надтеречный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</a:t>
                      </a:r>
                      <a:r>
                        <a:rPr lang="ru-RU" sz="10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50622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Шелковской муниципальный район </a:t>
                      </a:r>
                      <a:endParaRPr lang="ru-RU" sz="1000" b="0" u="none" strike="noStrike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59351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Итум-Калинский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</a:t>
                      </a:r>
                      <a:r>
                        <a:rPr lang="ru-RU" sz="10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77923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Наурский муниципальный </a:t>
                      </a:r>
                      <a:r>
                        <a:rPr lang="ru-RU" sz="10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838436"/>
                  </a:ext>
                </a:extLst>
              </a:tr>
            </a:tbl>
          </a:graphicData>
        </a:graphic>
      </p:graphicFrame>
      <p:cxnSp>
        <p:nvCxnSpPr>
          <p:cNvPr id="121" name="Прямая соединительная линия 120"/>
          <p:cNvCxnSpPr/>
          <p:nvPr/>
        </p:nvCxnSpPr>
        <p:spPr>
          <a:xfrm>
            <a:off x="2838938" y="2103133"/>
            <a:ext cx="0" cy="3915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1F939BE9-249B-40A0-8A42-FE603AB7DD95}"/>
              </a:ext>
            </a:extLst>
          </p:cNvPr>
          <p:cNvSpPr/>
          <p:nvPr/>
        </p:nvSpPr>
        <p:spPr>
          <a:xfrm>
            <a:off x="5626465" y="3544791"/>
            <a:ext cx="2037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значение показателя </a:t>
            </a:r>
            <a:r>
              <a:rPr lang="ru-RU" sz="1100" b="1" spc="-30" dirty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больше</a:t>
            </a:r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чем по Республике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691756" y="4852084"/>
            <a:ext cx="20174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значение показателя </a:t>
            </a:r>
            <a:r>
              <a:rPr lang="ru-RU" sz="11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меньше</a:t>
            </a:r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чем по Республике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FBBDDA23-9378-4312-9034-4818E85033BA}"/>
              </a:ext>
            </a:extLst>
          </p:cNvPr>
          <p:cNvSpPr/>
          <p:nvPr/>
        </p:nvSpPr>
        <p:spPr>
          <a:xfrm>
            <a:off x="5613928" y="2892271"/>
            <a:ext cx="218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endParaRPr lang="ru-RU" sz="12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609178" y="4214451"/>
            <a:ext cx="18431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  <a:endParaRPr lang="ru-RU" sz="12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1F939BE9-249B-40A0-8A42-FE603AB7DD95}"/>
              </a:ext>
            </a:extLst>
          </p:cNvPr>
          <p:cNvSpPr/>
          <p:nvPr/>
        </p:nvSpPr>
        <p:spPr>
          <a:xfrm>
            <a:off x="6125265" y="3113904"/>
            <a:ext cx="1343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муниципальных округа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1F939BE9-249B-40A0-8A42-FE603AB7DD95}"/>
              </a:ext>
            </a:extLst>
          </p:cNvPr>
          <p:cNvSpPr/>
          <p:nvPr/>
        </p:nvSpPr>
        <p:spPr>
          <a:xfrm>
            <a:off x="6275048" y="4421197"/>
            <a:ext cx="1343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муниципальных округов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14705" y="1512678"/>
            <a:ext cx="436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>
                <a:solidFill>
                  <a:srgbClr val="3342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Муниципальные образования и городские округа                    с наибольшими и наименьшими значениями показателя</a:t>
            </a:r>
          </a:p>
        </p:txBody>
      </p:sp>
      <p:pic>
        <p:nvPicPr>
          <p:cNvPr id="60" name="Рисунок 5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t="43793" r="19103" b="7345"/>
          <a:stretch/>
        </p:blipFill>
        <p:spPr bwMode="auto">
          <a:xfrm>
            <a:off x="7575903" y="1122144"/>
            <a:ext cx="4380470" cy="5173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815" y="479874"/>
            <a:ext cx="972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849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59793" y="665989"/>
            <a:ext cx="8051114" cy="501499"/>
          </a:xfrm>
        </p:spPr>
        <p:txBody>
          <a:bodyPr/>
          <a:lstStyle/>
          <a:p>
            <a:r>
              <a:rPr lang="ru-RU" sz="2600" b="1" dirty="0"/>
              <a:t>ЧИСЛО ЗАРЕГИСТРИРОВАННЫХ УМЕРШИХ</a:t>
            </a:r>
          </a:p>
          <a:p>
            <a:pPr>
              <a:lnSpc>
                <a:spcPct val="50000"/>
              </a:lnSpc>
            </a:pPr>
            <a:r>
              <a:rPr lang="ru-RU" sz="1600" dirty="0"/>
              <a:t>ТЫСЯЧ ЧЕЛОВЕК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606668"/>
              </p:ext>
            </p:extLst>
          </p:nvPr>
        </p:nvGraphicFramePr>
        <p:xfrm>
          <a:off x="3267653" y="1512837"/>
          <a:ext cx="8924346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1" name="Группа 60"/>
          <p:cNvGrpSpPr/>
          <p:nvPr/>
        </p:nvGrpSpPr>
        <p:grpSpPr>
          <a:xfrm>
            <a:off x="5086664" y="5819972"/>
            <a:ext cx="516677" cy="170846"/>
            <a:chOff x="2156039" y="6355682"/>
            <a:chExt cx="516677" cy="170846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5539835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7207885" y="5819972"/>
            <a:ext cx="516677" cy="170846"/>
            <a:chOff x="2156039" y="6355682"/>
            <a:chExt cx="516677" cy="170846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7661056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b="1" dirty="0" smtClean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000" b="1" dirty="0">
              <a:solidFill>
                <a:srgbClr val="FFC3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9402452" y="5819972"/>
            <a:ext cx="516677" cy="170846"/>
            <a:chOff x="2156039" y="6355682"/>
            <a:chExt cx="516677" cy="170846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9855623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57" name="Овал 56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34" y="774237"/>
              <a:ext cx="504000" cy="504000"/>
            </a:xfrm>
            <a:prstGeom prst="rect">
              <a:avLst/>
            </a:prstGeom>
          </p:spPr>
        </p:pic>
      </p:grpSp>
      <p:sp>
        <p:nvSpPr>
          <p:cNvPr id="43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2234342"/>
            <a:ext cx="175349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3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,7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1597199"/>
            <a:ext cx="2452457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Смертность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359651" y="2362011"/>
            <a:ext cx="77313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74118" y="1870318"/>
            <a:ext cx="18293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январь – июнь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73344" y="2074974"/>
            <a:ext cx="257652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73344" y="3217755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9" y="2852036"/>
            <a:ext cx="2596660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Число зарегистрированных умерших</a:t>
            </a:r>
          </a:p>
        </p:txBody>
      </p:sp>
      <p:sp>
        <p:nvSpPr>
          <p:cNvPr id="58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3382294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4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,9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820941" y="3585818"/>
            <a:ext cx="1469258" cy="33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1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расчете на 1000 человек населения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373344" y="4285642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4079304"/>
            <a:ext cx="2877597" cy="24665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Коэффициент смертности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334712" y="3422445"/>
            <a:ext cx="486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</a:p>
        </p:txBody>
      </p:sp>
      <p:sp>
        <p:nvSpPr>
          <p:cNvPr id="80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4438010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2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,0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373344" y="5353529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5135020"/>
            <a:ext cx="3175664" cy="24665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Изменение к январю – июню </a:t>
            </a:r>
            <a:r>
              <a:rPr lang="en-US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</a:t>
            </a:r>
            <a:r>
              <a:rPr lang="en-US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года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53357" y="4478161"/>
            <a:ext cx="486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0235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58376" y="659107"/>
            <a:ext cx="7945840" cy="905649"/>
          </a:xfrm>
        </p:spPr>
        <p:txBody>
          <a:bodyPr/>
          <a:lstStyle/>
          <a:p>
            <a:r>
              <a:rPr lang="ru-RU" sz="2600" b="1" dirty="0"/>
              <a:t>КОЭФФИЦИЕНТ СМЕРТНОСТИ</a:t>
            </a:r>
          </a:p>
          <a:p>
            <a:pPr>
              <a:lnSpc>
                <a:spcPct val="50000"/>
              </a:lnSpc>
            </a:pPr>
            <a:r>
              <a:rPr lang="ru-RU" sz="1600" dirty="0"/>
              <a:t>НА 1000 ЧЕЛОВЕК </a:t>
            </a:r>
            <a:r>
              <a:rPr lang="ru-RU" sz="1600" dirty="0" smtClean="0"/>
              <a:t>НАСЕЛЕНИЯ ЗА 2020 ГОД</a:t>
            </a:r>
            <a:endParaRPr lang="ru-RU" sz="1600" dirty="0"/>
          </a:p>
        </p:txBody>
      </p:sp>
      <p:grpSp>
        <p:nvGrpSpPr>
          <p:cNvPr id="3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23072" y="5732862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pSp>
        <p:nvGrpSpPr>
          <p:cNvPr id="9" name="Группа 225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227" name="Овал 226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8" name="Рисунок 227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34" y="774237"/>
              <a:ext cx="504000" cy="504000"/>
            </a:xfrm>
            <a:prstGeom prst="rect">
              <a:avLst/>
            </a:prstGeom>
          </p:spPr>
        </p:pic>
      </p:grpSp>
      <p:graphicFrame>
        <p:nvGraphicFramePr>
          <p:cNvPr id="54" name="Диаграмма 53"/>
          <p:cNvGraphicFramePr/>
          <p:nvPr>
            <p:extLst>
              <p:ext uri="{D42A27DB-BD31-4B8C-83A1-F6EECF244321}">
                <p14:modId xmlns:p14="http://schemas.microsoft.com/office/powerpoint/2010/main" val="2358095934"/>
              </p:ext>
            </p:extLst>
          </p:nvPr>
        </p:nvGraphicFramePr>
        <p:xfrm>
          <a:off x="2952135" y="2040179"/>
          <a:ext cx="2402076" cy="407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530512"/>
              </p:ext>
            </p:extLst>
          </p:nvPr>
        </p:nvGraphicFramePr>
        <p:xfrm>
          <a:off x="189979" y="2341321"/>
          <a:ext cx="2879602" cy="3681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9602">
                  <a:extLst>
                    <a:ext uri="{9D8B030D-6E8A-4147-A177-3AD203B41FA5}">
                      <a16:colId xmlns="" xmlns:a16="http://schemas.microsoft.com/office/drawing/2014/main" val="1545728881"/>
                    </a:ext>
                  </a:extLst>
                </a:gridCol>
              </a:tblGrid>
              <a:tr h="409108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Городской округ город Грозный</a:t>
                      </a:r>
                      <a:endParaRPr lang="ru-RU" sz="200" b="0" u="none" strike="noStrike" kern="1200" spc="-3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fontAlgn="b"/>
                      <a:endParaRPr lang="ru-RU" sz="100" b="0" u="none" strike="noStrike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96555103"/>
                  </a:ext>
                </a:extLst>
              </a:tr>
              <a:tr h="409108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Надтеречный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</a:t>
                      </a:r>
                      <a:r>
                        <a:rPr lang="ru-RU" sz="10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5958136"/>
                  </a:ext>
                </a:extLst>
              </a:tr>
              <a:tr h="409108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Ачхой-Мартановский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муниципальный </a:t>
                      </a:r>
                      <a:r>
                        <a:rPr lang="ru-RU" sz="10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2605551"/>
                  </a:ext>
                </a:extLst>
              </a:tr>
              <a:tr h="409108">
                <a:tc>
                  <a:txBody>
                    <a:bodyPr/>
                    <a:lstStyle/>
                    <a:p>
                      <a:pPr algn="r" fontAlgn="b"/>
                      <a:endParaRPr lang="ru-RU" sz="100" b="1" u="none" strike="noStrike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fontAlgn="b"/>
                      <a:r>
                        <a:rPr lang="ru-RU" sz="11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Чеченская</a:t>
                      </a:r>
                      <a:r>
                        <a:rPr lang="ru-RU" sz="11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</a:t>
                      </a:r>
                      <a:endParaRPr lang="ru-RU" sz="1100" b="0" u="none" strike="noStrike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30937125"/>
                  </a:ext>
                </a:extLst>
              </a:tr>
              <a:tr h="40910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Урус-Мартановский</a:t>
                      </a:r>
                      <a:r>
                        <a:rPr lang="ru-RU" sz="11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100" b="0" u="none" strike="noStrike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2973285"/>
                  </a:ext>
                </a:extLst>
              </a:tr>
              <a:tr h="40910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1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Веденский</a:t>
                      </a:r>
                      <a:r>
                        <a:rPr lang="ru-RU" sz="11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</a:t>
                      </a:r>
                      <a:r>
                        <a:rPr lang="ru-RU" sz="11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4170784"/>
                  </a:ext>
                </a:extLst>
              </a:tr>
              <a:tr h="40910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Грозненский муниципальный </a:t>
                      </a:r>
                      <a:r>
                        <a:rPr lang="ru-RU" sz="10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75062258"/>
                  </a:ext>
                </a:extLst>
              </a:tr>
              <a:tr h="40910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spc="-3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Гудермесский</a:t>
                      </a:r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000" b="0" u="none" strike="noStrike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5935119"/>
                  </a:ext>
                </a:extLst>
              </a:tr>
              <a:tr h="40910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spc="-3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Наурский муниципальный </a:t>
                      </a:r>
                      <a:r>
                        <a:rPr lang="ru-RU" sz="1000" b="0" u="none" strike="noStrike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77792303"/>
                  </a:ext>
                </a:extLst>
              </a:tr>
            </a:tbl>
          </a:graphicData>
        </a:graphic>
      </p:graphicFrame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1372001" y="4182305"/>
            <a:ext cx="3681973" cy="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1F939BE9-249B-40A0-8A42-FE603AB7DD95}"/>
              </a:ext>
            </a:extLst>
          </p:cNvPr>
          <p:cNvSpPr/>
          <p:nvPr/>
        </p:nvSpPr>
        <p:spPr>
          <a:xfrm>
            <a:off x="5646880" y="3107714"/>
            <a:ext cx="2037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значение показателя </a:t>
            </a:r>
            <a:r>
              <a:rPr lang="ru-RU" sz="11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больше</a:t>
            </a:r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чем по Республике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646880" y="4580389"/>
            <a:ext cx="20174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значение показателя </a:t>
            </a:r>
            <a:r>
              <a:rPr lang="ru-RU" sz="1100" b="1" spc="-30" dirty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меньше</a:t>
            </a:r>
            <a:r>
              <a:rPr lang="ru-RU"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чем по Республике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FBBDDA23-9378-4312-9034-4818E85033BA}"/>
              </a:ext>
            </a:extLst>
          </p:cNvPr>
          <p:cNvSpPr/>
          <p:nvPr/>
        </p:nvSpPr>
        <p:spPr>
          <a:xfrm>
            <a:off x="5646880" y="2525086"/>
            <a:ext cx="218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</a:t>
            </a:r>
            <a:endParaRPr lang="ru-RU" sz="1200" spc="-30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596546" y="3917659"/>
            <a:ext cx="18431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</a:t>
            </a:r>
            <a:endParaRPr lang="ru-RU" sz="1200" spc="-30" dirty="0">
              <a:solidFill>
                <a:srgbClr val="4FAF4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1F939BE9-249B-40A0-8A42-FE603AB7DD95}"/>
              </a:ext>
            </a:extLst>
          </p:cNvPr>
          <p:cNvSpPr/>
          <p:nvPr/>
        </p:nvSpPr>
        <p:spPr>
          <a:xfrm>
            <a:off x="6254289" y="2719200"/>
            <a:ext cx="1343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муниципальных </a:t>
            </a:r>
            <a:r>
              <a:rPr lang="ru-RU" sz="11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округа</a:t>
            </a:r>
            <a:endParaRPr lang="ru-RU" sz="1100" b="1" spc="-30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1F939BE9-249B-40A0-8A42-FE603AB7DD95}"/>
              </a:ext>
            </a:extLst>
          </p:cNvPr>
          <p:cNvSpPr/>
          <p:nvPr/>
        </p:nvSpPr>
        <p:spPr>
          <a:xfrm>
            <a:off x="6254289" y="4149502"/>
            <a:ext cx="1343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муниципальных </a:t>
            </a:r>
            <a:r>
              <a:rPr lang="ru-RU" sz="1100" b="1" spc="-30" dirty="0" smtClean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округ</a:t>
            </a:r>
            <a:r>
              <a:rPr lang="en-US" sz="1100" b="1" spc="-30" dirty="0" err="1" smtClean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ах</a:t>
            </a:r>
            <a:endParaRPr lang="ru-RU" sz="1100" b="1" spc="-30" dirty="0">
              <a:solidFill>
                <a:srgbClr val="4FAF4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05689" y="1599768"/>
            <a:ext cx="436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>
                <a:solidFill>
                  <a:srgbClr val="3342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Муниципальные образования и городские округа                    с наибольшими и наименьшими значениями показателя</a:t>
            </a:r>
          </a:p>
        </p:txBody>
      </p:sp>
      <p:pic>
        <p:nvPicPr>
          <p:cNvPr id="48" name="Рисунок 4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t="43793" r="19103" b="7345"/>
          <a:stretch/>
        </p:blipFill>
        <p:spPr bwMode="auto">
          <a:xfrm>
            <a:off x="7575903" y="1061775"/>
            <a:ext cx="4380470" cy="5173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562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820760"/>
              </p:ext>
            </p:extLst>
          </p:nvPr>
        </p:nvGraphicFramePr>
        <p:xfrm>
          <a:off x="436604" y="1991626"/>
          <a:ext cx="11100478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6712">
                  <a:extLst>
                    <a:ext uri="{9D8B030D-6E8A-4147-A177-3AD203B41FA5}">
                      <a16:colId xmlns:a16="http://schemas.microsoft.com/office/drawing/2014/main" xmlns="" val="2873030045"/>
                    </a:ext>
                  </a:extLst>
                </a:gridCol>
                <a:gridCol w="3411883">
                  <a:extLst>
                    <a:ext uri="{9D8B030D-6E8A-4147-A177-3AD203B41FA5}">
                      <a16:colId xmlns:a16="http://schemas.microsoft.com/office/drawing/2014/main" xmlns="" val="3967177139"/>
                    </a:ext>
                  </a:extLst>
                </a:gridCol>
                <a:gridCol w="3411883">
                  <a:extLst>
                    <a:ext uri="{9D8B030D-6E8A-4147-A177-3AD203B41FA5}">
                      <a16:colId xmlns:a16="http://schemas.microsoft.com/office/drawing/2014/main" xmlns="" val="314660411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Болезни системы кровообращения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64" marR="7164" marT="7164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160,0</a:t>
                      </a:r>
                      <a:endParaRPr lang="ru-RU" sz="28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192,0</a:t>
                      </a:r>
                      <a:endParaRPr lang="ru-RU" sz="28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672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Новообразования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64" marR="7164" marT="7164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38,7</a:t>
                      </a:r>
                      <a:endParaRPr lang="ru-RU" sz="2800" b="1" u="none" strike="noStrike" kern="1200" dirty="0">
                        <a:solidFill>
                          <a:srgbClr val="E1002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76,3</a:t>
                      </a:r>
                      <a:endParaRPr lang="ru-RU" sz="2800" b="1" u="none" strike="noStrike" kern="1200" dirty="0">
                        <a:solidFill>
                          <a:srgbClr val="E1002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13271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Болезни органов дыхания</a:t>
                      </a:r>
                    </a:p>
                  </a:txBody>
                  <a:tcPr marL="7164" marR="7164" marT="7164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11,4</a:t>
                      </a:r>
                      <a:endParaRPr lang="ru-RU" sz="2800" b="1" u="none" strike="noStrike" kern="1200" dirty="0">
                        <a:solidFill>
                          <a:srgbClr val="E1002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87,3</a:t>
                      </a:r>
                      <a:endParaRPr lang="ru-RU" sz="2800" b="1" u="none" strike="noStrike" kern="1200" dirty="0">
                        <a:solidFill>
                          <a:srgbClr val="E1002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691572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Болезни эндокринной системы,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расстройства питания и нарушения обмена веществ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</a:t>
                      </a:r>
                      <a:endParaRPr lang="ru-RU" sz="2800" b="1" u="none" strike="noStrike" kern="1200" dirty="0">
                        <a:solidFill>
                          <a:srgbClr val="E1002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18,7</a:t>
                      </a:r>
                      <a:endParaRPr lang="ru-RU" sz="2800" b="1" u="none" strike="noStrike" kern="1200" dirty="0">
                        <a:solidFill>
                          <a:srgbClr val="E1002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630396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Внешние причины смерти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14,9</a:t>
                      </a:r>
                      <a:endParaRPr lang="ru-RU" sz="28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14,8</a:t>
                      </a:r>
                      <a:endParaRPr lang="ru-RU" sz="28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505452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Болезни органов пищеварения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8,4</a:t>
                      </a:r>
                      <a:endParaRPr lang="ru-RU" sz="2800" b="1" u="none" strike="noStrike" kern="1200" dirty="0">
                        <a:solidFill>
                          <a:srgbClr val="E1002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10,1</a:t>
                      </a:r>
                      <a:endParaRPr lang="ru-RU" sz="2800" b="1" u="none" strike="noStrike" kern="1200" dirty="0">
                        <a:solidFill>
                          <a:srgbClr val="E1002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21316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Некоторые инфекционные</a:t>
                      </a:r>
                    </a:p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паразитарные болезни</a:t>
                      </a:r>
                    </a:p>
                  </a:txBody>
                  <a:tcPr marL="7164" marR="7164" marT="7164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4,1</a:t>
                      </a:r>
                      <a:endParaRPr lang="ru-RU" sz="2800" b="1" u="none" strike="noStrike" kern="1200" dirty="0">
                        <a:solidFill>
                          <a:srgbClr val="E1002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kern="1200" dirty="0" smtClean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5,2</a:t>
                      </a:r>
                      <a:endParaRPr lang="ru-RU" sz="2800" b="1" u="none" strike="noStrike" kern="1200" dirty="0">
                        <a:solidFill>
                          <a:srgbClr val="E1002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464019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Текст 3"/>
          <p:cNvSpPr>
            <a:spLocks noGrp="1"/>
          </p:cNvSpPr>
          <p:nvPr>
            <p:ph type="body" sz="quarter" idx="10"/>
          </p:nvPr>
        </p:nvSpPr>
        <p:spPr>
          <a:xfrm>
            <a:off x="1351863" y="665989"/>
            <a:ext cx="8132959" cy="936897"/>
          </a:xfr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2600" b="1" spc="-60" dirty="0"/>
              <a:t>КОЭФФИЦИЕНТ СМЕРТНОСТИ ПО ОСНОВНЫМ КЛАССАМ ПРИЧИН СМЕРТИ</a:t>
            </a:r>
          </a:p>
          <a:p>
            <a:pPr>
              <a:lnSpc>
                <a:spcPct val="30000"/>
              </a:lnSpc>
            </a:pPr>
            <a:r>
              <a:rPr lang="ru-RU" sz="1600" spc="-60" dirty="0"/>
              <a:t>НА 100 000 ЧЕЛОВЕК НАСЕЛЕНИЯ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66396" y="1586473"/>
            <a:ext cx="244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pc="-6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КЛАССЫ БОЛЕЗНЕЙ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15541" y="1586473"/>
            <a:ext cx="117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  <a:r>
              <a:rPr lang="en-US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ГОД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91224" y="1586473"/>
            <a:ext cx="1226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 ГОД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Стрелка вверх 23"/>
          <p:cNvSpPr/>
          <p:nvPr/>
        </p:nvSpPr>
        <p:spPr>
          <a:xfrm>
            <a:off x="10458451" y="3807544"/>
            <a:ext cx="133004" cy="399012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10458451" y="5532193"/>
            <a:ext cx="133004" cy="399012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6" y="4858032"/>
            <a:ext cx="540000" cy="54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1" y="3742596"/>
            <a:ext cx="540000" cy="54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1" y="2016288"/>
            <a:ext cx="540000" cy="54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1" y="2591724"/>
            <a:ext cx="540000" cy="54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1" y="4318032"/>
            <a:ext cx="540000" cy="54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1" y="3167160"/>
            <a:ext cx="540000" cy="54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6" y="5429624"/>
            <a:ext cx="540000" cy="540000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43" name="Овал 42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4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46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7" name="Группа 46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48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50" name="Стрелка вверх 26">
            <a:extLst>
              <a:ext uri="{FF2B5EF4-FFF2-40B4-BE49-F238E27FC236}">
                <a16:creationId xmlns:a16="http://schemas.microsoft.com/office/drawing/2014/main" xmlns="" id="{0E41AA5A-827A-4CFF-AAAA-1B2DB7701BEF}"/>
              </a:ext>
            </a:extLst>
          </p:cNvPr>
          <p:cNvSpPr/>
          <p:nvPr/>
        </p:nvSpPr>
        <p:spPr>
          <a:xfrm>
            <a:off x="10458451" y="4957310"/>
            <a:ext cx="133004" cy="399012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 flipV="1">
            <a:off x="10458451" y="4382427"/>
            <a:ext cx="133004" cy="399012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4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>
            <a:off x="10458451" y="3232661"/>
            <a:ext cx="133004" cy="399012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верх 55"/>
          <p:cNvSpPr/>
          <p:nvPr/>
        </p:nvSpPr>
        <p:spPr>
          <a:xfrm>
            <a:off x="10458451" y="2658570"/>
            <a:ext cx="133004" cy="399012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верх 56"/>
          <p:cNvSpPr/>
          <p:nvPr/>
        </p:nvSpPr>
        <p:spPr>
          <a:xfrm>
            <a:off x="10461371" y="2099610"/>
            <a:ext cx="133004" cy="399012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16468</TotalTime>
  <Words>1050</Words>
  <Application>Microsoft Office PowerPoint</Application>
  <PresentationFormat>Произвольный</PresentationFormat>
  <Paragraphs>440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Мусаев Турпал Русланович</cp:lastModifiedBy>
  <cp:revision>1204</cp:revision>
  <cp:lastPrinted>2020-04-08T15:39:00Z</cp:lastPrinted>
  <dcterms:created xsi:type="dcterms:W3CDTF">2020-03-31T09:31:17Z</dcterms:created>
  <dcterms:modified xsi:type="dcterms:W3CDTF">2021-12-10T12:27:16Z</dcterms:modified>
</cp:coreProperties>
</file>